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400" r:id="rId2"/>
    <p:sldId id="503" r:id="rId3"/>
    <p:sldId id="486" r:id="rId4"/>
    <p:sldId id="256" r:id="rId5"/>
    <p:sldId id="470" r:id="rId6"/>
    <p:sldId id="453" r:id="rId7"/>
    <p:sldId id="454" r:id="rId8"/>
    <p:sldId id="455" r:id="rId9"/>
    <p:sldId id="456" r:id="rId10"/>
    <p:sldId id="457" r:id="rId11"/>
    <p:sldId id="458" r:id="rId12"/>
    <p:sldId id="459" r:id="rId13"/>
    <p:sldId id="460" r:id="rId14"/>
    <p:sldId id="462" r:id="rId15"/>
    <p:sldId id="461" r:id="rId16"/>
    <p:sldId id="487" r:id="rId17"/>
    <p:sldId id="463" r:id="rId18"/>
    <p:sldId id="464" r:id="rId19"/>
    <p:sldId id="465" r:id="rId20"/>
    <p:sldId id="466" r:id="rId21"/>
    <p:sldId id="467" r:id="rId22"/>
    <p:sldId id="488" r:id="rId23"/>
    <p:sldId id="489" r:id="rId24"/>
    <p:sldId id="469" r:id="rId25"/>
    <p:sldId id="474" r:id="rId26"/>
    <p:sldId id="471" r:id="rId27"/>
    <p:sldId id="475" r:id="rId28"/>
    <p:sldId id="479" r:id="rId29"/>
    <p:sldId id="476" r:id="rId30"/>
    <p:sldId id="477" r:id="rId31"/>
    <p:sldId id="478" r:id="rId32"/>
    <p:sldId id="492" r:id="rId33"/>
    <p:sldId id="480" r:id="rId34"/>
    <p:sldId id="473" r:id="rId35"/>
    <p:sldId id="446" r:id="rId36"/>
    <p:sldId id="491" r:id="rId37"/>
    <p:sldId id="481" r:id="rId38"/>
    <p:sldId id="482" r:id="rId39"/>
    <p:sldId id="496" r:id="rId40"/>
    <p:sldId id="483" r:id="rId41"/>
    <p:sldId id="449" r:id="rId42"/>
    <p:sldId id="472" r:id="rId43"/>
    <p:sldId id="485" r:id="rId44"/>
    <p:sldId id="493" r:id="rId45"/>
    <p:sldId id="502" r:id="rId46"/>
    <p:sldId id="495" r:id="rId47"/>
    <p:sldId id="450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CBDD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43CD3E-474B-402D-A158-9F6F980EAF44}" v="1252" dt="2025-02-07T12:03:29.2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447" autoAdjust="0"/>
  </p:normalViewPr>
  <p:slideViewPr>
    <p:cSldViewPr snapToGrid="0">
      <p:cViewPr varScale="1">
        <p:scale>
          <a:sx n="63" d="100"/>
          <a:sy n="63" d="100"/>
        </p:scale>
        <p:origin x="7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 Warom" userId="b8134005-8dc0-40ef-8d80-56834f818ec3" providerId="ADAL" clId="{D943CD3E-474B-402D-A158-9F6F980EAF44}"/>
    <pc:docChg chg="undo custSel addSld delSld modSld sldOrd">
      <pc:chgData name="Carl Warom" userId="b8134005-8dc0-40ef-8d80-56834f818ec3" providerId="ADAL" clId="{D943CD3E-474B-402D-A158-9F6F980EAF44}" dt="2025-02-27T11:44:12.902" v="3435" actId="113"/>
      <pc:docMkLst>
        <pc:docMk/>
      </pc:docMkLst>
      <pc:sldChg chg="ord">
        <pc:chgData name="Carl Warom" userId="b8134005-8dc0-40ef-8d80-56834f818ec3" providerId="ADAL" clId="{D943CD3E-474B-402D-A158-9F6F980EAF44}" dt="2025-02-07T11:53:51.548" v="1825"/>
        <pc:sldMkLst>
          <pc:docMk/>
          <pc:sldMk cId="1028958556" sldId="256"/>
        </pc:sldMkLst>
      </pc:sldChg>
      <pc:sldChg chg="modSp mod modNotesTx">
        <pc:chgData name="Carl Warom" userId="b8134005-8dc0-40ef-8d80-56834f818ec3" providerId="ADAL" clId="{D943CD3E-474B-402D-A158-9F6F980EAF44}" dt="2025-02-27T11:40:47.484" v="3319" actId="20577"/>
        <pc:sldMkLst>
          <pc:docMk/>
          <pc:sldMk cId="99966916" sldId="400"/>
        </pc:sldMkLst>
        <pc:spChg chg="mod">
          <ac:chgData name="Carl Warom" userId="b8134005-8dc0-40ef-8d80-56834f818ec3" providerId="ADAL" clId="{D943CD3E-474B-402D-A158-9F6F980EAF44}" dt="2025-02-27T11:40:47.484" v="3319" actId="20577"/>
          <ac:spMkLst>
            <pc:docMk/>
            <pc:sldMk cId="99966916" sldId="400"/>
            <ac:spMk id="2" creationId="{889B2671-BEE7-E10F-A6E8-2DBB040D588F}"/>
          </ac:spMkLst>
        </pc:spChg>
      </pc:sldChg>
      <pc:sldChg chg="addSp delSp modSp del mod ord">
        <pc:chgData name="Carl Warom" userId="b8134005-8dc0-40ef-8d80-56834f818ec3" providerId="ADAL" clId="{D943CD3E-474B-402D-A158-9F6F980EAF44}" dt="2025-02-07T11:49:29.834" v="1627" actId="47"/>
        <pc:sldMkLst>
          <pc:docMk/>
          <pc:sldMk cId="999918869" sldId="444"/>
        </pc:sldMkLst>
      </pc:sldChg>
      <pc:sldChg chg="modSp mod">
        <pc:chgData name="Carl Warom" userId="b8134005-8dc0-40ef-8d80-56834f818ec3" providerId="ADAL" clId="{D943CD3E-474B-402D-A158-9F6F980EAF44}" dt="2025-02-07T11:41:03.861" v="1151" actId="1036"/>
        <pc:sldMkLst>
          <pc:docMk/>
          <pc:sldMk cId="1708247655" sldId="462"/>
        </pc:sldMkLst>
        <pc:spChg chg="mod">
          <ac:chgData name="Carl Warom" userId="b8134005-8dc0-40ef-8d80-56834f818ec3" providerId="ADAL" clId="{D943CD3E-474B-402D-A158-9F6F980EAF44}" dt="2025-02-07T11:40:21.955" v="1102" actId="20577"/>
          <ac:spMkLst>
            <pc:docMk/>
            <pc:sldMk cId="1708247655" sldId="462"/>
            <ac:spMk id="6" creationId="{841E5F4B-ABF7-93D1-00A8-610E66EFED95}"/>
          </ac:spMkLst>
        </pc:spChg>
        <pc:spChg chg="mod">
          <ac:chgData name="Carl Warom" userId="b8134005-8dc0-40ef-8d80-56834f818ec3" providerId="ADAL" clId="{D943CD3E-474B-402D-A158-9F6F980EAF44}" dt="2025-02-07T11:41:03.861" v="1151" actId="1036"/>
          <ac:spMkLst>
            <pc:docMk/>
            <pc:sldMk cId="1708247655" sldId="462"/>
            <ac:spMk id="8" creationId="{521FFE21-34AC-50B8-71C9-3B2A47088ABB}"/>
          </ac:spMkLst>
        </pc:spChg>
      </pc:sldChg>
      <pc:sldChg chg="modSp mod">
        <pc:chgData name="Carl Warom" userId="b8134005-8dc0-40ef-8d80-56834f818ec3" providerId="ADAL" clId="{D943CD3E-474B-402D-A158-9F6F980EAF44}" dt="2025-02-07T12:04:49.218" v="3171" actId="1076"/>
        <pc:sldMkLst>
          <pc:docMk/>
          <pc:sldMk cId="3294827326" sldId="464"/>
        </pc:sldMkLst>
        <pc:spChg chg="mod">
          <ac:chgData name="Carl Warom" userId="b8134005-8dc0-40ef-8d80-56834f818ec3" providerId="ADAL" clId="{D943CD3E-474B-402D-A158-9F6F980EAF44}" dt="2025-02-07T12:04:49.218" v="3171" actId="1076"/>
          <ac:spMkLst>
            <pc:docMk/>
            <pc:sldMk cId="3294827326" sldId="464"/>
            <ac:spMk id="3" creationId="{660647E6-6607-3C58-815E-24362BAA361E}"/>
          </ac:spMkLst>
        </pc:spChg>
      </pc:sldChg>
      <pc:sldChg chg="modSp mod">
        <pc:chgData name="Carl Warom" userId="b8134005-8dc0-40ef-8d80-56834f818ec3" providerId="ADAL" clId="{D943CD3E-474B-402D-A158-9F6F980EAF44}" dt="2025-02-07T12:10:14.125" v="3185" actId="20577"/>
        <pc:sldMkLst>
          <pc:docMk/>
          <pc:sldMk cId="3045962598" sldId="469"/>
        </pc:sldMkLst>
        <pc:spChg chg="mod">
          <ac:chgData name="Carl Warom" userId="b8134005-8dc0-40ef-8d80-56834f818ec3" providerId="ADAL" clId="{D943CD3E-474B-402D-A158-9F6F980EAF44}" dt="2025-02-07T12:10:11.514" v="3180" actId="20577"/>
          <ac:spMkLst>
            <pc:docMk/>
            <pc:sldMk cId="3045962598" sldId="469"/>
            <ac:spMk id="20" creationId="{90654C6B-51F1-2FA1-3658-EDB56A04BF39}"/>
          </ac:spMkLst>
        </pc:spChg>
        <pc:spChg chg="mod">
          <ac:chgData name="Carl Warom" userId="b8134005-8dc0-40ef-8d80-56834f818ec3" providerId="ADAL" clId="{D943CD3E-474B-402D-A158-9F6F980EAF44}" dt="2025-02-07T12:10:14.125" v="3185" actId="20577"/>
          <ac:spMkLst>
            <pc:docMk/>
            <pc:sldMk cId="3045962598" sldId="469"/>
            <ac:spMk id="25" creationId="{2B936BB8-3793-B525-6584-488F1C6B80D3}"/>
          </ac:spMkLst>
        </pc:spChg>
      </pc:sldChg>
      <pc:sldChg chg="modSp mod">
        <pc:chgData name="Carl Warom" userId="b8134005-8dc0-40ef-8d80-56834f818ec3" providerId="ADAL" clId="{D943CD3E-474B-402D-A158-9F6F980EAF44}" dt="2025-02-07T12:11:04.385" v="3200" actId="20577"/>
        <pc:sldMkLst>
          <pc:docMk/>
          <pc:sldMk cId="1202500207" sldId="474"/>
        </pc:sldMkLst>
        <pc:spChg chg="mod">
          <ac:chgData name="Carl Warom" userId="b8134005-8dc0-40ef-8d80-56834f818ec3" providerId="ADAL" clId="{D943CD3E-474B-402D-A158-9F6F980EAF44}" dt="2025-02-07T12:11:04.385" v="3200" actId="20577"/>
          <ac:spMkLst>
            <pc:docMk/>
            <pc:sldMk cId="1202500207" sldId="474"/>
            <ac:spMk id="3" creationId="{8E809D02-4D2F-6601-C6DF-9B910B95192C}"/>
          </ac:spMkLst>
        </pc:spChg>
      </pc:sldChg>
      <pc:sldChg chg="modSp mod">
        <pc:chgData name="Carl Warom" userId="b8134005-8dc0-40ef-8d80-56834f818ec3" providerId="ADAL" clId="{D943CD3E-474B-402D-A158-9F6F980EAF44}" dt="2025-02-27T11:42:42.813" v="3322"/>
        <pc:sldMkLst>
          <pc:docMk/>
          <pc:sldMk cId="3666979711" sldId="475"/>
        </pc:sldMkLst>
        <pc:spChg chg="mod">
          <ac:chgData name="Carl Warom" userId="b8134005-8dc0-40ef-8d80-56834f818ec3" providerId="ADAL" clId="{D943CD3E-474B-402D-A158-9F6F980EAF44}" dt="2025-02-07T12:11:28.406" v="3202" actId="113"/>
          <ac:spMkLst>
            <pc:docMk/>
            <pc:sldMk cId="3666979711" sldId="475"/>
            <ac:spMk id="3" creationId="{9A236188-80BF-CC70-6C23-A2D354C81DF3}"/>
          </ac:spMkLst>
        </pc:spChg>
        <pc:spChg chg="mod">
          <ac:chgData name="Carl Warom" userId="b8134005-8dc0-40ef-8d80-56834f818ec3" providerId="ADAL" clId="{D943CD3E-474B-402D-A158-9F6F980EAF44}" dt="2025-02-27T11:42:42.813" v="3322"/>
          <ac:spMkLst>
            <pc:docMk/>
            <pc:sldMk cId="3666979711" sldId="475"/>
            <ac:spMk id="8" creationId="{D0116904-19F8-1C0A-9699-CFA74777BB34}"/>
          </ac:spMkLst>
        </pc:spChg>
      </pc:sldChg>
      <pc:sldChg chg="modSp mod">
        <pc:chgData name="Carl Warom" userId="b8134005-8dc0-40ef-8d80-56834f818ec3" providerId="ADAL" clId="{D943CD3E-474B-402D-A158-9F6F980EAF44}" dt="2025-02-27T11:42:36.139" v="3320"/>
        <pc:sldMkLst>
          <pc:docMk/>
          <pc:sldMk cId="365224075" sldId="477"/>
        </pc:sldMkLst>
        <pc:spChg chg="mod">
          <ac:chgData name="Carl Warom" userId="b8134005-8dc0-40ef-8d80-56834f818ec3" providerId="ADAL" clId="{D943CD3E-474B-402D-A158-9F6F980EAF44}" dt="2025-02-27T11:42:36.139" v="3320"/>
          <ac:spMkLst>
            <pc:docMk/>
            <pc:sldMk cId="365224075" sldId="477"/>
            <ac:spMk id="8" creationId="{D0116904-19F8-1C0A-9699-CFA74777BB34}"/>
          </ac:spMkLst>
        </pc:spChg>
      </pc:sldChg>
      <pc:sldChg chg="modSp mod">
        <pc:chgData name="Carl Warom" userId="b8134005-8dc0-40ef-8d80-56834f818ec3" providerId="ADAL" clId="{D943CD3E-474B-402D-A158-9F6F980EAF44}" dt="2025-02-27T11:42:48.390" v="3323"/>
        <pc:sldMkLst>
          <pc:docMk/>
          <pc:sldMk cId="3306282876" sldId="478"/>
        </pc:sldMkLst>
        <pc:spChg chg="mod">
          <ac:chgData name="Carl Warom" userId="b8134005-8dc0-40ef-8d80-56834f818ec3" providerId="ADAL" clId="{D943CD3E-474B-402D-A158-9F6F980EAF44}" dt="2025-02-27T11:42:48.390" v="3323"/>
          <ac:spMkLst>
            <pc:docMk/>
            <pc:sldMk cId="3306282876" sldId="478"/>
            <ac:spMk id="8" creationId="{D0116904-19F8-1C0A-9699-CFA74777BB34}"/>
          </ac:spMkLst>
        </pc:spChg>
        <pc:spChg chg="mod">
          <ac:chgData name="Carl Warom" userId="b8134005-8dc0-40ef-8d80-56834f818ec3" providerId="ADAL" clId="{D943CD3E-474B-402D-A158-9F6F980EAF44}" dt="2025-02-07T12:11:54.497" v="3214" actId="20577"/>
          <ac:spMkLst>
            <pc:docMk/>
            <pc:sldMk cId="3306282876" sldId="478"/>
            <ac:spMk id="25" creationId="{C34B675B-A02B-7056-3321-2A943410FBAB}"/>
          </ac:spMkLst>
        </pc:spChg>
      </pc:sldChg>
      <pc:sldChg chg="modSp mod">
        <pc:chgData name="Carl Warom" userId="b8134005-8dc0-40ef-8d80-56834f818ec3" providerId="ADAL" clId="{D943CD3E-474B-402D-A158-9F6F980EAF44}" dt="2025-02-27T11:42:38.952" v="3321"/>
        <pc:sldMkLst>
          <pc:docMk/>
          <pc:sldMk cId="2228367112" sldId="479"/>
        </pc:sldMkLst>
        <pc:spChg chg="mod">
          <ac:chgData name="Carl Warom" userId="b8134005-8dc0-40ef-8d80-56834f818ec3" providerId="ADAL" clId="{D943CD3E-474B-402D-A158-9F6F980EAF44}" dt="2025-02-27T11:42:38.952" v="3321"/>
          <ac:spMkLst>
            <pc:docMk/>
            <pc:sldMk cId="2228367112" sldId="479"/>
            <ac:spMk id="8" creationId="{D0116904-19F8-1C0A-9699-CFA74777BB34}"/>
          </ac:spMkLst>
        </pc:spChg>
      </pc:sldChg>
      <pc:sldChg chg="modSp mod modNotesTx">
        <pc:chgData name="Carl Warom" userId="b8134005-8dc0-40ef-8d80-56834f818ec3" providerId="ADAL" clId="{D943CD3E-474B-402D-A158-9F6F980EAF44}" dt="2025-02-07T11:50:57.957" v="1693" actId="20577"/>
        <pc:sldMkLst>
          <pc:docMk/>
          <pc:sldMk cId="4005715901" sldId="486"/>
        </pc:sldMkLst>
        <pc:spChg chg="mod">
          <ac:chgData name="Carl Warom" userId="b8134005-8dc0-40ef-8d80-56834f818ec3" providerId="ADAL" clId="{D943CD3E-474B-402D-A158-9F6F980EAF44}" dt="2025-02-07T11:50:57.957" v="1693" actId="20577"/>
          <ac:spMkLst>
            <pc:docMk/>
            <pc:sldMk cId="4005715901" sldId="486"/>
            <ac:spMk id="24" creationId="{FEAD6B21-AC99-AB56-9995-F50FA027C986}"/>
          </ac:spMkLst>
        </pc:spChg>
      </pc:sldChg>
      <pc:sldChg chg="del">
        <pc:chgData name="Carl Warom" userId="b8134005-8dc0-40ef-8d80-56834f818ec3" providerId="ADAL" clId="{D943CD3E-474B-402D-A158-9F6F980EAF44}" dt="2025-02-07T12:05:16.897" v="3172" actId="47"/>
        <pc:sldMkLst>
          <pc:docMk/>
          <pc:sldMk cId="3779772473" sldId="490"/>
        </pc:sldMkLst>
      </pc:sldChg>
      <pc:sldChg chg="modSp mod">
        <pc:chgData name="Carl Warom" userId="b8134005-8dc0-40ef-8d80-56834f818ec3" providerId="ADAL" clId="{D943CD3E-474B-402D-A158-9F6F980EAF44}" dt="2025-02-07T12:14:06.412" v="3281" actId="1035"/>
        <pc:sldMkLst>
          <pc:docMk/>
          <pc:sldMk cId="543419737" sldId="491"/>
        </pc:sldMkLst>
        <pc:spChg chg="mod">
          <ac:chgData name="Carl Warom" userId="b8134005-8dc0-40ef-8d80-56834f818ec3" providerId="ADAL" clId="{D943CD3E-474B-402D-A158-9F6F980EAF44}" dt="2025-02-07T12:14:06.412" v="3281" actId="1035"/>
          <ac:spMkLst>
            <pc:docMk/>
            <pc:sldMk cId="543419737" sldId="491"/>
            <ac:spMk id="7" creationId="{ED6F8C64-4E4C-AFA4-887D-245BF3ED1831}"/>
          </ac:spMkLst>
        </pc:spChg>
        <pc:spChg chg="mod">
          <ac:chgData name="Carl Warom" userId="b8134005-8dc0-40ef-8d80-56834f818ec3" providerId="ADAL" clId="{D943CD3E-474B-402D-A158-9F6F980EAF44}" dt="2025-02-07T12:14:06.412" v="3281" actId="1035"/>
          <ac:spMkLst>
            <pc:docMk/>
            <pc:sldMk cId="543419737" sldId="491"/>
            <ac:spMk id="8" creationId="{C3C8FB31-3B91-CEA8-1875-351224A57CA4}"/>
          </ac:spMkLst>
        </pc:spChg>
        <pc:spChg chg="mod">
          <ac:chgData name="Carl Warom" userId="b8134005-8dc0-40ef-8d80-56834f818ec3" providerId="ADAL" clId="{D943CD3E-474B-402D-A158-9F6F980EAF44}" dt="2025-02-07T12:14:06.412" v="3281" actId="1035"/>
          <ac:spMkLst>
            <pc:docMk/>
            <pc:sldMk cId="543419737" sldId="491"/>
            <ac:spMk id="11" creationId="{5303E76B-858E-8E59-F187-8292C04EEFF3}"/>
          </ac:spMkLst>
        </pc:spChg>
      </pc:sldChg>
      <pc:sldChg chg="modSp mod">
        <pc:chgData name="Carl Warom" userId="b8134005-8dc0-40ef-8d80-56834f818ec3" providerId="ADAL" clId="{D943CD3E-474B-402D-A158-9F6F980EAF44}" dt="2025-02-27T11:44:12.902" v="3435" actId="113"/>
        <pc:sldMkLst>
          <pc:docMk/>
          <pc:sldMk cId="1985458822" sldId="492"/>
        </pc:sldMkLst>
        <pc:spChg chg="mod">
          <ac:chgData name="Carl Warom" userId="b8134005-8dc0-40ef-8d80-56834f818ec3" providerId="ADAL" clId="{D943CD3E-474B-402D-A158-9F6F980EAF44}" dt="2025-02-27T11:44:12.902" v="3435" actId="113"/>
          <ac:spMkLst>
            <pc:docMk/>
            <pc:sldMk cId="1985458822" sldId="492"/>
            <ac:spMk id="3" creationId="{C185946E-A14D-DA4B-6C6A-3A2725AB8494}"/>
          </ac:spMkLst>
        </pc:spChg>
        <pc:spChg chg="mod">
          <ac:chgData name="Carl Warom" userId="b8134005-8dc0-40ef-8d80-56834f818ec3" providerId="ADAL" clId="{D943CD3E-474B-402D-A158-9F6F980EAF44}" dt="2025-02-27T11:43:13.173" v="3325"/>
          <ac:spMkLst>
            <pc:docMk/>
            <pc:sldMk cId="1985458822" sldId="492"/>
            <ac:spMk id="21" creationId="{8474FA83-F24C-D250-B8AD-BEC1C22BFC9C}"/>
          </ac:spMkLst>
        </pc:spChg>
        <pc:spChg chg="mod">
          <ac:chgData name="Carl Warom" userId="b8134005-8dc0-40ef-8d80-56834f818ec3" providerId="ADAL" clId="{D943CD3E-474B-402D-A158-9F6F980EAF44}" dt="2025-02-27T11:43:07.176" v="3324"/>
          <ac:spMkLst>
            <pc:docMk/>
            <pc:sldMk cId="1985458822" sldId="492"/>
            <ac:spMk id="22" creationId="{BA3312B2-F156-F3F2-F8BF-D62D0E2352E8}"/>
          </ac:spMkLst>
        </pc:spChg>
        <pc:spChg chg="mod">
          <ac:chgData name="Carl Warom" userId="b8134005-8dc0-40ef-8d80-56834f818ec3" providerId="ADAL" clId="{D943CD3E-474B-402D-A158-9F6F980EAF44}" dt="2025-02-27T11:43:16.243" v="3334" actId="20577"/>
          <ac:spMkLst>
            <pc:docMk/>
            <pc:sldMk cId="1985458822" sldId="492"/>
            <ac:spMk id="26" creationId="{B3B31441-7266-5169-129D-7EC4E16B865D}"/>
          </ac:spMkLst>
        </pc:spChg>
        <pc:spChg chg="mod">
          <ac:chgData name="Carl Warom" userId="b8134005-8dc0-40ef-8d80-56834f818ec3" providerId="ADAL" clId="{D943CD3E-474B-402D-A158-9F6F980EAF44}" dt="2025-02-27T11:43:34.488" v="3337" actId="14100"/>
          <ac:spMkLst>
            <pc:docMk/>
            <pc:sldMk cId="1985458822" sldId="492"/>
            <ac:spMk id="27" creationId="{0B3F32D1-07D5-9D3C-A08E-D66E31198802}"/>
          </ac:spMkLst>
        </pc:spChg>
        <pc:cxnChg chg="mod">
          <ac:chgData name="Carl Warom" userId="b8134005-8dc0-40ef-8d80-56834f818ec3" providerId="ADAL" clId="{D943CD3E-474B-402D-A158-9F6F980EAF44}" dt="2025-02-27T11:43:34.488" v="3337" actId="14100"/>
          <ac:cxnSpMkLst>
            <pc:docMk/>
            <pc:sldMk cId="1985458822" sldId="492"/>
            <ac:cxnSpMk id="86" creationId="{76078DF5-F452-A511-9A5B-CBE2A564EDFD}"/>
          </ac:cxnSpMkLst>
        </pc:cxnChg>
      </pc:sldChg>
      <pc:sldChg chg="del">
        <pc:chgData name="Carl Warom" userId="b8134005-8dc0-40ef-8d80-56834f818ec3" providerId="ADAL" clId="{D943CD3E-474B-402D-A158-9F6F980EAF44}" dt="2025-02-07T11:18:44.900" v="0" actId="47"/>
        <pc:sldMkLst>
          <pc:docMk/>
          <pc:sldMk cId="16269722" sldId="494"/>
        </pc:sldMkLst>
      </pc:sldChg>
      <pc:sldChg chg="ord">
        <pc:chgData name="Carl Warom" userId="b8134005-8dc0-40ef-8d80-56834f818ec3" providerId="ADAL" clId="{D943CD3E-474B-402D-A158-9F6F980EAF44}" dt="2025-02-07T12:08:06.951" v="3174"/>
        <pc:sldMkLst>
          <pc:docMk/>
          <pc:sldMk cId="3359280844" sldId="496"/>
        </pc:sldMkLst>
      </pc:sldChg>
      <pc:sldChg chg="delSp modSp del mod">
        <pc:chgData name="Carl Warom" userId="b8134005-8dc0-40ef-8d80-56834f818ec3" providerId="ADAL" clId="{D943CD3E-474B-402D-A158-9F6F980EAF44}" dt="2025-02-07T12:08:51.977" v="3175" actId="47"/>
        <pc:sldMkLst>
          <pc:docMk/>
          <pc:sldMk cId="1955028187" sldId="501"/>
        </pc:sldMkLst>
      </pc:sldChg>
      <pc:sldChg chg="addSp delSp modSp new mod ord delAnim modAnim">
        <pc:chgData name="Carl Warom" userId="b8134005-8dc0-40ef-8d80-56834f818ec3" providerId="ADAL" clId="{D943CD3E-474B-402D-A158-9F6F980EAF44}" dt="2025-02-07T12:03:51.580" v="3162"/>
        <pc:sldMkLst>
          <pc:docMk/>
          <pc:sldMk cId="2246774735" sldId="502"/>
        </pc:sldMkLst>
        <pc:spChg chg="add mod">
          <ac:chgData name="Carl Warom" userId="b8134005-8dc0-40ef-8d80-56834f818ec3" providerId="ADAL" clId="{D943CD3E-474B-402D-A158-9F6F980EAF44}" dt="2025-02-07T11:54:16.029" v="1827"/>
          <ac:spMkLst>
            <pc:docMk/>
            <pc:sldMk cId="2246774735" sldId="502"/>
            <ac:spMk id="8" creationId="{DBDBE722-6B07-C96E-DD1B-41DA6AD8E4C5}"/>
          </ac:spMkLst>
        </pc:spChg>
        <pc:spChg chg="add mod">
          <ac:chgData name="Carl Warom" userId="b8134005-8dc0-40ef-8d80-56834f818ec3" providerId="ADAL" clId="{D943CD3E-474B-402D-A158-9F6F980EAF44}" dt="2025-02-07T11:54:37.544" v="1876" actId="20577"/>
          <ac:spMkLst>
            <pc:docMk/>
            <pc:sldMk cId="2246774735" sldId="502"/>
            <ac:spMk id="9" creationId="{C761B4BF-687A-C22F-6267-4EC58671F6E2}"/>
          </ac:spMkLst>
        </pc:spChg>
        <pc:spChg chg="add mod">
          <ac:chgData name="Carl Warom" userId="b8134005-8dc0-40ef-8d80-56834f818ec3" providerId="ADAL" clId="{D943CD3E-474B-402D-A158-9F6F980EAF44}" dt="2025-02-07T12:03:36.023" v="3159" actId="14100"/>
          <ac:spMkLst>
            <pc:docMk/>
            <pc:sldMk cId="2246774735" sldId="502"/>
            <ac:spMk id="14" creationId="{4F8793AA-56B0-3C9E-5756-70A69DF16069}"/>
          </ac:spMkLst>
        </pc:spChg>
        <pc:spChg chg="add mod">
          <ac:chgData name="Carl Warom" userId="b8134005-8dc0-40ef-8d80-56834f818ec3" providerId="ADAL" clId="{D943CD3E-474B-402D-A158-9F6F980EAF44}" dt="2025-02-07T12:03:36.023" v="3159" actId="14100"/>
          <ac:spMkLst>
            <pc:docMk/>
            <pc:sldMk cId="2246774735" sldId="502"/>
            <ac:spMk id="15" creationId="{B54675F7-EA75-EB09-046E-EAAEB2E3498D}"/>
          </ac:spMkLst>
        </pc:spChg>
        <pc:spChg chg="add mod">
          <ac:chgData name="Carl Warom" userId="b8134005-8dc0-40ef-8d80-56834f818ec3" providerId="ADAL" clId="{D943CD3E-474B-402D-A158-9F6F980EAF44}" dt="2025-02-07T12:03:36.023" v="3159" actId="14100"/>
          <ac:spMkLst>
            <pc:docMk/>
            <pc:sldMk cId="2246774735" sldId="502"/>
            <ac:spMk id="16" creationId="{0C2145D3-7E53-606A-8C1B-1B8FB7B80924}"/>
          </ac:spMkLst>
        </pc:spChg>
        <pc:spChg chg="add mod">
          <ac:chgData name="Carl Warom" userId="b8134005-8dc0-40ef-8d80-56834f818ec3" providerId="ADAL" clId="{D943CD3E-474B-402D-A158-9F6F980EAF44}" dt="2025-02-07T12:03:42.916" v="3160" actId="14100"/>
          <ac:spMkLst>
            <pc:docMk/>
            <pc:sldMk cId="2246774735" sldId="502"/>
            <ac:spMk id="17" creationId="{7D314458-D85E-7D9B-7BD1-D1A273995BC2}"/>
          </ac:spMkLst>
        </pc:spChg>
        <pc:spChg chg="add mod">
          <ac:chgData name="Carl Warom" userId="b8134005-8dc0-40ef-8d80-56834f818ec3" providerId="ADAL" clId="{D943CD3E-474B-402D-A158-9F6F980EAF44}" dt="2025-02-07T12:03:42.916" v="3160" actId="14100"/>
          <ac:spMkLst>
            <pc:docMk/>
            <pc:sldMk cId="2246774735" sldId="502"/>
            <ac:spMk id="18" creationId="{C3DE27F9-7CEF-D780-BB0A-06EFD066943B}"/>
          </ac:spMkLst>
        </pc:spChg>
        <pc:spChg chg="add mod">
          <ac:chgData name="Carl Warom" userId="b8134005-8dc0-40ef-8d80-56834f818ec3" providerId="ADAL" clId="{D943CD3E-474B-402D-A158-9F6F980EAF44}" dt="2025-02-07T12:03:42.916" v="3160" actId="14100"/>
          <ac:spMkLst>
            <pc:docMk/>
            <pc:sldMk cId="2246774735" sldId="502"/>
            <ac:spMk id="19" creationId="{252F8EA4-22F2-0B56-8776-42B41279E6EB}"/>
          </ac:spMkLst>
        </pc:spChg>
        <pc:picChg chg="add mod">
          <ac:chgData name="Carl Warom" userId="b8134005-8dc0-40ef-8d80-56834f818ec3" providerId="ADAL" clId="{D943CD3E-474B-402D-A158-9F6F980EAF44}" dt="2025-02-07T11:54:16.029" v="1827"/>
          <ac:picMkLst>
            <pc:docMk/>
            <pc:sldMk cId="2246774735" sldId="502"/>
            <ac:picMk id="10" creationId="{891EB4C2-DBD2-75C7-284F-69E139DFE8DB}"/>
          </ac:picMkLst>
        </pc:picChg>
      </pc:sldChg>
      <pc:sldChg chg="addSp delSp modSp add mod">
        <pc:chgData name="Carl Warom" userId="b8134005-8dc0-40ef-8d80-56834f818ec3" providerId="ADAL" clId="{D943CD3E-474B-402D-A158-9F6F980EAF44}" dt="2025-02-07T11:53:42.043" v="1823" actId="478"/>
        <pc:sldMkLst>
          <pc:docMk/>
          <pc:sldMk cId="1008111422" sldId="503"/>
        </pc:sldMkLst>
        <pc:spChg chg="add mod">
          <ac:chgData name="Carl Warom" userId="b8134005-8dc0-40ef-8d80-56834f818ec3" providerId="ADAL" clId="{D943CD3E-474B-402D-A158-9F6F980EAF44}" dt="2025-02-07T11:51:58.749" v="1788" actId="20577"/>
          <ac:spMkLst>
            <pc:docMk/>
            <pc:sldMk cId="1008111422" sldId="503"/>
            <ac:spMk id="2" creationId="{382422FE-709E-6CAE-CC49-0CC5E44F78B9}"/>
          </ac:spMkLst>
        </pc:spChg>
        <pc:spChg chg="add mod">
          <ac:chgData name="Carl Warom" userId="b8134005-8dc0-40ef-8d80-56834f818ec3" providerId="ADAL" clId="{D943CD3E-474B-402D-A158-9F6F980EAF44}" dt="2025-02-07T11:52:14.869" v="1820" actId="1036"/>
          <ac:spMkLst>
            <pc:docMk/>
            <pc:sldMk cId="1008111422" sldId="503"/>
            <ac:spMk id="3" creationId="{8EFC9B25-65D8-35CA-5771-9ECA1921BE58}"/>
          </ac:spMkLst>
        </pc:spChg>
        <pc:spChg chg="add mod">
          <ac:chgData name="Carl Warom" userId="b8134005-8dc0-40ef-8d80-56834f818ec3" providerId="ADAL" clId="{D943CD3E-474B-402D-A158-9F6F980EAF44}" dt="2025-02-07T11:51:28.278" v="1744" actId="1036"/>
          <ac:spMkLst>
            <pc:docMk/>
            <pc:sldMk cId="1008111422" sldId="503"/>
            <ac:spMk id="6" creationId="{7044BD89-AE91-DCE9-6A80-CD3DA7A470F2}"/>
          </ac:spMkLst>
        </pc:spChg>
        <pc:spChg chg="add mod">
          <ac:chgData name="Carl Warom" userId="b8134005-8dc0-40ef-8d80-56834f818ec3" providerId="ADAL" clId="{D943CD3E-474B-402D-A158-9F6F980EAF44}" dt="2025-02-07T11:52:38.478" v="1821" actId="20577"/>
          <ac:spMkLst>
            <pc:docMk/>
            <pc:sldMk cId="1008111422" sldId="503"/>
            <ac:spMk id="7" creationId="{35C3B8DD-3DF8-FE89-1523-8537B324C3D0}"/>
          </ac:spMkLst>
        </pc:spChg>
        <pc:spChg chg="mod">
          <ac:chgData name="Carl Warom" userId="b8134005-8dc0-40ef-8d80-56834f818ec3" providerId="ADAL" clId="{D943CD3E-474B-402D-A158-9F6F980EAF44}" dt="2025-02-07T11:52:08.063" v="1800" actId="1036"/>
          <ac:spMkLst>
            <pc:docMk/>
            <pc:sldMk cId="1008111422" sldId="503"/>
            <ac:spMk id="36" creationId="{FB44C4C1-E31B-E09F-8E42-F4EB4E35F00C}"/>
          </ac:spMkLst>
        </pc:spChg>
        <pc:spChg chg="mod">
          <ac:chgData name="Carl Warom" userId="b8134005-8dc0-40ef-8d80-56834f818ec3" providerId="ADAL" clId="{D943CD3E-474B-402D-A158-9F6F980EAF44}" dt="2025-02-07T11:48:48.572" v="1565" actId="1035"/>
          <ac:spMkLst>
            <pc:docMk/>
            <pc:sldMk cId="1008111422" sldId="503"/>
            <ac:spMk id="39" creationId="{6B4EE29C-CACE-0830-A175-A6378691B608}"/>
          </ac:spMkLst>
        </pc:spChg>
      </pc:sldChg>
      <pc:sldChg chg="add del">
        <pc:chgData name="Carl Warom" userId="b8134005-8dc0-40ef-8d80-56834f818ec3" providerId="ADAL" clId="{D943CD3E-474B-402D-A158-9F6F980EAF44}" dt="2025-02-07T11:41:29.174" v="1162" actId="47"/>
        <pc:sldMkLst>
          <pc:docMk/>
          <pc:sldMk cId="2227423532" sldId="503"/>
        </pc:sldMkLst>
      </pc:sldChg>
      <pc:sldChg chg="del">
        <pc:chgData name="Carl Warom" userId="b8134005-8dc0-40ef-8d80-56834f818ec3" providerId="ADAL" clId="{D943CD3E-474B-402D-A158-9F6F980EAF44}" dt="2025-02-07T11:18:44.900" v="0" actId="47"/>
        <pc:sldMkLst>
          <pc:docMk/>
          <pc:sldMk cId="2409700633" sldId="50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6F626-52BE-494E-89F9-570BA90E8E2A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A1E2DD-B416-4591-ACE0-19C914F639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175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effectLst/>
              <a:latin typeface="Aptos" panose="020B0004020202020204" pitchFamily="34" charset="0"/>
              <a:ea typeface="Aptos" panose="020B00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67D5A0-829E-4AF4-B7AD-0208D13869A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7239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8A2797-E5BD-450D-A32F-6BD920A5DED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474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8A2797-E5BD-450D-A32F-6BD920A5DED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9055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8A2797-E5BD-450D-A32F-6BD920A5DED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9062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8A2797-E5BD-450D-A32F-6BD920A5DED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1164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8A2797-E5BD-450D-A32F-6BD920A5DED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0896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8A2797-E5BD-450D-A32F-6BD920A5DED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4384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8A2797-E5BD-450D-A32F-6BD920A5DED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2208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8A2797-E5BD-450D-A32F-6BD920A5DED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8435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8A2797-E5BD-450D-A32F-6BD920A5DED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159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8A2797-E5BD-450D-A32F-6BD920A5DED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607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1859AE-8B4B-6CBF-26A3-37A80D858B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6DDF06-6DB1-92CC-041D-BCF2DCB7D4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972943-EDE7-CCD2-BAC4-2A617A9E06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BFC8BB-CDDA-5112-CB4B-5752821B5D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67D5A0-829E-4AF4-B7AD-0208D13869A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7653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8A2797-E5BD-450D-A32F-6BD920A5DED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630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8A2797-E5BD-450D-A32F-6BD920A5DED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2211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8A2797-E5BD-450D-A32F-6BD920A5DED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1230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8A2797-E5BD-450D-A32F-6BD920A5DED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5055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8A2797-E5BD-450D-A32F-6BD920A5DED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0993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final session brought together council stakeholders and the scrutiny committee to discuss the findings of the review and discussed recommendations for next steps. </a:t>
            </a:r>
          </a:p>
          <a:p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8A2797-E5BD-450D-A32F-6BD920A5DED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9594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1E2DD-B416-4591-ACE0-19C914F63933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7250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8A2797-E5BD-450D-A32F-6BD920A5DED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2540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8A2797-E5BD-450D-A32F-6BD920A5DED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8123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8A2797-E5BD-450D-A32F-6BD920A5DED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748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need for this exercise emerged organically – as instances of grid related challenges grew in frequency, both councillors and officers became increasingly aware of issues in connecting to the electricity network facing organisations and businesses across the county. 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>
              <a:tabLst>
                <a:tab pos="790575" algn="l"/>
              </a:tabLs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 in early 2023, representatives of the Places and Resources Scrutiny Committee convened with officers from the Sustainability, Planning, and Economic Development teams to discuss a way forward.  They recognised that the complexity of the issue required a new approach to scrutiny and established an eight-person, cross-party task and finish group - led by the then Scrutiny chair Cllr Shane Bartlett and supported by the sustainability team. The group was cross-party to ensure stronger buy-in to the eventual recommendations.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67D5A0-829E-4AF4-B7AD-0208D13869A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80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8A2797-E5BD-450D-A32F-6BD920A5DED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057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8A2797-E5BD-450D-A32F-6BD920A5DED6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1087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8A2797-E5BD-450D-A32F-6BD920A5DED6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2869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8A2797-E5BD-450D-A32F-6BD920A5DED6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7409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1E2DD-B416-4591-ACE0-19C914F63933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04649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8A2797-E5BD-450D-A32F-6BD920A5DED6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28437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8A2797-E5BD-450D-A32F-6BD920A5DED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4792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8A2797-E5BD-450D-A32F-6BD920A5DED6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2719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Subsequently….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Publication of the Connections and Transmission Action Plans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Establishment of NESO and the publication of its Clean Power 2030 report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800" b="0" i="0" dirty="0">
                <a:solidFill>
                  <a:srgbClr val="161616"/>
                </a:solidFill>
                <a:effectLst/>
                <a:latin typeface="poppins" panose="00000500000000000000" pitchFamily="2" charset="0"/>
              </a:rPr>
              <a:t>Connection Reform in 2025 - a new strategic connections process that will impose progress milestones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800" b="0" i="0" dirty="0">
                <a:solidFill>
                  <a:srgbClr val="161616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Ofgem consultation on RESPs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8A2797-E5BD-450D-A32F-6BD920A5DED6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13329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8A2797-E5BD-450D-A32F-6BD920A5DED6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076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1E2DD-B416-4591-ACE0-19C914F6393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997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8A2797-E5BD-450D-A32F-6BD920A5DED6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12389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8A2797-E5BD-450D-A32F-6BD920A5DED6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68908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1E2DD-B416-4591-ACE0-19C914F63933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12075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Gloucestershire, Wiltshire and Devon – 50k joint budget for stages 1-3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8A2797-E5BD-450D-A32F-6BD920A5DED6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59714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8A2797-E5BD-450D-A32F-6BD920A5DED6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97574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8A2797-E5BD-450D-A32F-6BD920A5DED6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16302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8A2797-E5BD-450D-A32F-6BD920A5DED6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992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A1E2DD-B416-4591-ACE0-19C914F6393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710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8A2797-E5BD-450D-A32F-6BD920A5DED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682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8A2797-E5BD-450D-A32F-6BD920A5DED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049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8A2797-E5BD-450D-A32F-6BD920A5DED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8512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8A2797-E5BD-450D-A32F-6BD920A5DED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877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59DDA-A822-63D6-E435-6D80192364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0D7E24-22B6-0AFF-A4FF-0465E623B4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7C08CB-2AB1-27E0-8D00-51512FD7C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39A5-BAA0-4911-AB6B-95365330D2A0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66B24D-EEC4-0C50-DD95-452AD43E0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FA816-3875-72CC-3331-0630D2A7D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6E980-B28F-4794-A2E8-BAD26E568B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899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366D7-69B4-D1BF-9CF7-C7C507153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D75BE8-3EBE-23D1-123F-CE6BCB392F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9DA3B-FBD2-2C75-818D-6E460AEBB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39A5-BAA0-4911-AB6B-95365330D2A0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08534-C509-C9EE-B7A8-0ECCE2091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853A80-BED3-9024-DB95-1F278EA6F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6E980-B28F-4794-A2E8-BAD26E568B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741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E2A0F2-C27D-AE0E-734F-BA80799AA9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7CBD8B-DC38-3391-6409-51641931DF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6A8206-1267-F1B7-F405-7C8031F0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39A5-BAA0-4911-AB6B-95365330D2A0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0B8257-140A-3F67-7197-46B2A4980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83B1E-33AB-4396-F48B-2D44FF5C6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6E980-B28F-4794-A2E8-BAD26E568B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571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1B70B-4FC2-1A37-BECA-C5CC7DE9C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5712D-7E2C-EB73-8B26-19D2C49E0F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D0EBCB-B9FF-CA3E-B2DF-BDCBC3B00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39A5-BAA0-4911-AB6B-95365330D2A0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5D208A-65B9-A575-2056-B810C4400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1BD66C-1032-5D16-9AEE-9B101C432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6E980-B28F-4794-A2E8-BAD26E568B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868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4384B-2C33-050B-0047-B764B7E76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4109E0-1DAE-EBE3-7A12-634919EC5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7CAEA-02B9-4A1E-A613-7E3A90E40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39A5-BAA0-4911-AB6B-95365330D2A0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5A9934-E938-8119-4B2F-1AC15897F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B57FA-E933-EBEC-B291-64507E98D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6E980-B28F-4794-A2E8-BAD26E568B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701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0B7A6-0677-D19B-14A3-1C01051FD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1E49F-DE6E-A825-B6CB-98F6DC9718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43EB2F-EFCD-7470-3D4A-7133358E5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29A4DE-F378-F506-785F-F554379FB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39A5-BAA0-4911-AB6B-95365330D2A0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9D2B77-81F7-2C42-DB32-1AC5FCA1F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248B9F-1D2B-5309-ECFE-4C4391B9B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6E980-B28F-4794-A2E8-BAD26E568B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9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63878-801A-94DC-BA6A-B48B03CF0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8307F2-0757-658A-57C7-64FE1B1F01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9FE1AD-4194-F43E-5793-6CD4B9152C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A18AF2-9621-BB63-CEBB-875D73B585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BEF53A-2B16-3213-E472-87898A7564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6F862E-B8B5-BD8F-3760-DF30D66C4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39A5-BAA0-4911-AB6B-95365330D2A0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07330D-BB2B-921F-9D79-5A235A6C4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A34D6B-3D8D-8587-878D-84EE51A4B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6E980-B28F-4794-A2E8-BAD26E568B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884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773C2-A272-1510-A1B4-E0E2CB6B2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7284E7-88B7-ED04-28B8-1ABAD690F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39A5-BAA0-4911-AB6B-95365330D2A0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6965C9-BAFB-66BC-B514-510A0F8E1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891246-1418-7BAF-6D5A-60FF4A51D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6E980-B28F-4794-A2E8-BAD26E568B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175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286B2E-6A60-036B-00BB-29367B9E7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39A5-BAA0-4911-AB6B-95365330D2A0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3A8AA3-9E66-DDAE-EE81-0CE0104A0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A7CE2E-5DEC-9BB5-73A9-3A8E8966E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6E980-B28F-4794-A2E8-BAD26E568B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730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66496-22F7-B5BD-E81B-D89231208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51ADE-2CAB-84CD-E4C2-AD83E6C97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515B06-DB3D-9B81-2C42-3BA17682D7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9E8B78-BAB0-87E9-8010-225FC1129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39A5-BAA0-4911-AB6B-95365330D2A0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ED139F-8B81-D282-7229-6608CD0AE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AB16C8-3F49-2EA3-F79F-C4C87CC0B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6E980-B28F-4794-A2E8-BAD26E568B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373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23F42-05F7-570B-66D2-D9767B8BC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E210B5-D1C0-9C5C-03E9-10D7F535C8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491C9A-1D93-0051-17E3-FD8C1351F8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4A7F8D-06B8-CF00-142C-99D263C16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39A5-BAA0-4911-AB6B-95365330D2A0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0A9A92-A2A2-FEF3-CF1F-44B064F33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188F10-DCDC-98C1-6B86-DE9365DBC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6E980-B28F-4794-A2E8-BAD26E568B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800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FBFB80-679D-A9F8-45DE-66B504FA7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FBD0EC-3917-2B0B-4F1D-DAD9EB44FB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F1471-897C-F7ED-BFB0-EF2AE0F686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ED39A5-BAA0-4911-AB6B-95365330D2A0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3EDD5-4417-753B-FF51-6EE23F647B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5A613-C2A6-8229-6077-057342D848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D6E980-B28F-4794-A2E8-BAD26E568B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11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image" Target="../media/image14.png"/><Relationship Id="rId5" Type="http://schemas.openxmlformats.org/officeDocument/2006/relationships/image" Target="../media/image6.png"/><Relationship Id="rId10" Type="http://schemas.openxmlformats.org/officeDocument/2006/relationships/image" Target="../media/image13.png"/><Relationship Id="rId4" Type="http://schemas.openxmlformats.org/officeDocument/2006/relationships/image" Target="../media/image5.sv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image" Target="../media/image19.png"/><Relationship Id="rId5" Type="http://schemas.openxmlformats.org/officeDocument/2006/relationships/image" Target="../media/image6.png"/><Relationship Id="rId10" Type="http://schemas.openxmlformats.org/officeDocument/2006/relationships/image" Target="../media/image18.png"/><Relationship Id="rId4" Type="http://schemas.openxmlformats.org/officeDocument/2006/relationships/image" Target="../media/image5.sv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24.jpeg"/><Relationship Id="rId4" Type="http://schemas.openxmlformats.org/officeDocument/2006/relationships/image" Target="../media/image5.svg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image" Target="../media/image27.png"/><Relationship Id="rId5" Type="http://schemas.openxmlformats.org/officeDocument/2006/relationships/image" Target="../media/image6.png"/><Relationship Id="rId10" Type="http://schemas.openxmlformats.org/officeDocument/2006/relationships/image" Target="../media/image26.png"/><Relationship Id="rId4" Type="http://schemas.openxmlformats.org/officeDocument/2006/relationships/image" Target="../media/image5.svg"/><Relationship Id="rId9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image" Target="../media/image30.png"/><Relationship Id="rId5" Type="http://schemas.openxmlformats.org/officeDocument/2006/relationships/image" Target="../media/image6.png"/><Relationship Id="rId10" Type="http://schemas.openxmlformats.org/officeDocument/2006/relationships/image" Target="../media/image29.png"/><Relationship Id="rId4" Type="http://schemas.openxmlformats.org/officeDocument/2006/relationships/image" Target="../media/image5.svg"/><Relationship Id="rId9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33.png"/><Relationship Id="rId4" Type="http://schemas.openxmlformats.org/officeDocument/2006/relationships/image" Target="../media/image5.sv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jpe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38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37.sv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41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image" Target="../media/image36.png"/><Relationship Id="rId5" Type="http://schemas.openxmlformats.org/officeDocument/2006/relationships/image" Target="../media/image6.png"/><Relationship Id="rId15" Type="http://schemas.openxmlformats.org/officeDocument/2006/relationships/image" Target="../media/image40.png"/><Relationship Id="rId10" Type="http://schemas.openxmlformats.org/officeDocument/2006/relationships/image" Target="../media/image35.svg"/><Relationship Id="rId4" Type="http://schemas.openxmlformats.org/officeDocument/2006/relationships/image" Target="../media/image5.svg"/><Relationship Id="rId9" Type="http://schemas.openxmlformats.org/officeDocument/2006/relationships/image" Target="../media/image34.png"/><Relationship Id="rId14" Type="http://schemas.openxmlformats.org/officeDocument/2006/relationships/image" Target="../media/image39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43.png"/><Relationship Id="rId4" Type="http://schemas.openxmlformats.org/officeDocument/2006/relationships/image" Target="../media/image5.svg"/><Relationship Id="rId9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45.png"/><Relationship Id="rId4" Type="http://schemas.openxmlformats.org/officeDocument/2006/relationships/image" Target="../media/image5.svg"/><Relationship Id="rId9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jpe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image" Target="../media/image48.png"/><Relationship Id="rId5" Type="http://schemas.openxmlformats.org/officeDocument/2006/relationships/image" Target="../media/image6.png"/><Relationship Id="rId10" Type="http://schemas.openxmlformats.org/officeDocument/2006/relationships/image" Target="../media/image47.png"/><Relationship Id="rId4" Type="http://schemas.openxmlformats.org/officeDocument/2006/relationships/image" Target="../media/image5.svg"/><Relationship Id="rId9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Relationship Id="rId9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image" Target="../media/image52.png"/><Relationship Id="rId5" Type="http://schemas.openxmlformats.org/officeDocument/2006/relationships/image" Target="../media/image6.png"/><Relationship Id="rId10" Type="http://schemas.openxmlformats.org/officeDocument/2006/relationships/image" Target="../media/image51.png"/><Relationship Id="rId4" Type="http://schemas.openxmlformats.org/officeDocument/2006/relationships/image" Target="../media/image5.svg"/><Relationship Id="rId9" Type="http://schemas.openxmlformats.org/officeDocument/2006/relationships/image" Target="../media/image5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sv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C197A6-9E44-4811-6633-CC43AFE1BF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615" t="3068" r="16522" b="2037"/>
          <a:stretch/>
        </p:blipFill>
        <p:spPr>
          <a:xfrm>
            <a:off x="0" y="6350"/>
            <a:ext cx="4083877" cy="47216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6787EF-F56E-DEFB-0A64-B78A0F7C30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270" t="2248" r="14810" b="7309"/>
          <a:stretch/>
        </p:blipFill>
        <p:spPr>
          <a:xfrm>
            <a:off x="7416800" y="6350"/>
            <a:ext cx="4775200" cy="47216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7C7186-0F98-E451-D0BA-C06AE75F044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563" t="1884" r="22078" b="2317"/>
          <a:stretch/>
        </p:blipFill>
        <p:spPr>
          <a:xfrm>
            <a:off x="4217983" y="6351"/>
            <a:ext cx="3064710" cy="472169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A5776E5-0A37-F116-0F7D-63FF8B409CD7}"/>
              </a:ext>
            </a:extLst>
          </p:cNvPr>
          <p:cNvSpPr/>
          <p:nvPr/>
        </p:nvSpPr>
        <p:spPr>
          <a:xfrm>
            <a:off x="0" y="4011950"/>
            <a:ext cx="12192000" cy="2320424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2B0E820-D0E5-E94E-3B39-5D23230FF904}"/>
              </a:ext>
            </a:extLst>
          </p:cNvPr>
          <p:cNvGrpSpPr/>
          <p:nvPr/>
        </p:nvGrpSpPr>
        <p:grpSpPr>
          <a:xfrm>
            <a:off x="8523602" y="5791421"/>
            <a:ext cx="914400" cy="914400"/>
            <a:chOff x="8948148" y="5756915"/>
            <a:chExt cx="914400" cy="9144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F119132-D49F-76DB-34E5-521AA5A34620}"/>
                </a:ext>
              </a:extLst>
            </p:cNvPr>
            <p:cNvSpPr/>
            <p:nvPr/>
          </p:nvSpPr>
          <p:spPr>
            <a:xfrm>
              <a:off x="8948148" y="5756915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Graphic 11" descr="Electric Tower outline">
              <a:extLst>
                <a:ext uri="{FF2B5EF4-FFF2-40B4-BE49-F238E27FC236}">
                  <a16:creationId xmlns:a16="http://schemas.microsoft.com/office/drawing/2014/main" id="{DC14B785-AC4D-E4BD-07BC-BB0C3F5C0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019248" y="5828015"/>
              <a:ext cx="772200" cy="77220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F791020-34AF-B754-B79F-45C90804DD9D}"/>
              </a:ext>
            </a:extLst>
          </p:cNvPr>
          <p:cNvGrpSpPr/>
          <p:nvPr/>
        </p:nvGrpSpPr>
        <p:grpSpPr>
          <a:xfrm>
            <a:off x="10611368" y="5791421"/>
            <a:ext cx="914400" cy="914400"/>
            <a:chOff x="11035914" y="5756915"/>
            <a:chExt cx="914400" cy="9144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7B72A46-63F6-D2B0-5E18-3AEE08DA32CC}"/>
                </a:ext>
              </a:extLst>
            </p:cNvPr>
            <p:cNvSpPr/>
            <p:nvPr/>
          </p:nvSpPr>
          <p:spPr>
            <a:xfrm>
              <a:off x="11035914" y="5756915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Graphic 14" descr="Plugged Unplugged outline">
              <a:extLst>
                <a:ext uri="{FF2B5EF4-FFF2-40B4-BE49-F238E27FC236}">
                  <a16:creationId xmlns:a16="http://schemas.microsoft.com/office/drawing/2014/main" id="{5C5C7DAC-675A-2E69-6711-30F20E54292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0800000">
              <a:off x="11076904" y="5812003"/>
              <a:ext cx="804225" cy="804223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14E0A43-5249-BF64-C012-1DC4DACE2EBF}"/>
              </a:ext>
            </a:extLst>
          </p:cNvPr>
          <p:cNvGrpSpPr/>
          <p:nvPr/>
        </p:nvGrpSpPr>
        <p:grpSpPr>
          <a:xfrm>
            <a:off x="9567485" y="5791421"/>
            <a:ext cx="914400" cy="914400"/>
            <a:chOff x="9992031" y="5756915"/>
            <a:chExt cx="914400" cy="9144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E10A1E8-A3EB-0914-4B6D-E6D79C580C03}"/>
                </a:ext>
              </a:extLst>
            </p:cNvPr>
            <p:cNvSpPr/>
            <p:nvPr/>
          </p:nvSpPr>
          <p:spPr>
            <a:xfrm>
              <a:off x="9992031" y="5756915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B248610-25FE-CC39-E685-A285DB05C081}"/>
                </a:ext>
              </a:extLst>
            </p:cNvPr>
            <p:cNvGrpSpPr/>
            <p:nvPr/>
          </p:nvGrpSpPr>
          <p:grpSpPr>
            <a:xfrm>
              <a:off x="10153404" y="5911985"/>
              <a:ext cx="591653" cy="636453"/>
              <a:chOff x="572587" y="3365168"/>
              <a:chExt cx="637818" cy="682188"/>
            </a:xfrm>
          </p:grpSpPr>
          <p:sp>
            <p:nvSpPr>
              <p:cNvPr id="24" name="Rectangle: Top Corners Rounded 23">
                <a:extLst>
                  <a:ext uri="{FF2B5EF4-FFF2-40B4-BE49-F238E27FC236}">
                    <a16:creationId xmlns:a16="http://schemas.microsoft.com/office/drawing/2014/main" id="{F7CB159D-F517-5CA6-7B5E-23C4F2583FE7}"/>
                  </a:ext>
                </a:extLst>
              </p:cNvPr>
              <p:cNvSpPr/>
              <p:nvPr/>
            </p:nvSpPr>
            <p:spPr>
              <a:xfrm>
                <a:off x="572587" y="3626051"/>
                <a:ext cx="444088" cy="421305"/>
              </a:xfrm>
              <a:prstGeom prst="round2SameRect">
                <a:avLst/>
              </a:prstGeom>
              <a:noFill/>
              <a:ln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Rectangle: Top Corners Rounded 24">
                <a:extLst>
                  <a:ext uri="{FF2B5EF4-FFF2-40B4-BE49-F238E27FC236}">
                    <a16:creationId xmlns:a16="http://schemas.microsoft.com/office/drawing/2014/main" id="{59FE3057-931C-D04F-F8B8-E44E8F9E569D}"/>
                  </a:ext>
                </a:extLst>
              </p:cNvPr>
              <p:cNvSpPr/>
              <p:nvPr/>
            </p:nvSpPr>
            <p:spPr>
              <a:xfrm>
                <a:off x="621028" y="3776405"/>
                <a:ext cx="96714" cy="190828"/>
              </a:xfrm>
              <a:prstGeom prst="round2SameRect">
                <a:avLst>
                  <a:gd name="adj1" fmla="val 41288"/>
                  <a:gd name="adj2" fmla="val 0"/>
                </a:avLst>
              </a:prstGeom>
              <a:noFill/>
              <a:ln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Rectangle: Top Corners Rounded 25">
                <a:extLst>
                  <a:ext uri="{FF2B5EF4-FFF2-40B4-BE49-F238E27FC236}">
                    <a16:creationId xmlns:a16="http://schemas.microsoft.com/office/drawing/2014/main" id="{4449A3E4-A5B7-6D77-7BE3-1FAC54B87267}"/>
                  </a:ext>
                </a:extLst>
              </p:cNvPr>
              <p:cNvSpPr/>
              <p:nvPr/>
            </p:nvSpPr>
            <p:spPr>
              <a:xfrm>
                <a:off x="749562" y="3776405"/>
                <a:ext cx="96714" cy="190828"/>
              </a:xfrm>
              <a:prstGeom prst="round2SameRect">
                <a:avLst>
                  <a:gd name="adj1" fmla="val 41288"/>
                  <a:gd name="adj2" fmla="val 0"/>
                </a:avLst>
              </a:prstGeom>
              <a:noFill/>
              <a:ln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Rectangle: Top Corners Rounded 26">
                <a:extLst>
                  <a:ext uri="{FF2B5EF4-FFF2-40B4-BE49-F238E27FC236}">
                    <a16:creationId xmlns:a16="http://schemas.microsoft.com/office/drawing/2014/main" id="{83DF62EB-7342-F3AE-17AF-BC56B56A062A}"/>
                  </a:ext>
                </a:extLst>
              </p:cNvPr>
              <p:cNvSpPr/>
              <p:nvPr/>
            </p:nvSpPr>
            <p:spPr>
              <a:xfrm>
                <a:off x="878096" y="3776405"/>
                <a:ext cx="96714" cy="190828"/>
              </a:xfrm>
              <a:prstGeom prst="round2SameRect">
                <a:avLst>
                  <a:gd name="adj1" fmla="val 41288"/>
                  <a:gd name="adj2" fmla="val 0"/>
                </a:avLst>
              </a:prstGeom>
              <a:noFill/>
              <a:ln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747AC34-C79E-A39C-8EB8-87658D6DA1F9}"/>
                  </a:ext>
                </a:extLst>
              </p:cNvPr>
              <p:cNvSpPr/>
              <p:nvPr/>
            </p:nvSpPr>
            <p:spPr>
              <a:xfrm>
                <a:off x="618700" y="3922058"/>
                <a:ext cx="96714" cy="45719"/>
              </a:xfrm>
              <a:prstGeom prst="rect">
                <a:avLst/>
              </a:prstGeom>
              <a:solidFill>
                <a:srgbClr val="008080"/>
              </a:solidFill>
              <a:ln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5CB544C3-3CF5-DF05-17DE-CD99CFF531F6}"/>
                  </a:ext>
                </a:extLst>
              </p:cNvPr>
              <p:cNvSpPr/>
              <p:nvPr/>
            </p:nvSpPr>
            <p:spPr>
              <a:xfrm>
                <a:off x="749805" y="3922058"/>
                <a:ext cx="96714" cy="45719"/>
              </a:xfrm>
              <a:prstGeom prst="rect">
                <a:avLst/>
              </a:prstGeom>
              <a:solidFill>
                <a:srgbClr val="008080"/>
              </a:solidFill>
              <a:ln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44C2864-30AA-6F09-F664-590D36211FAE}"/>
                  </a:ext>
                </a:extLst>
              </p:cNvPr>
              <p:cNvSpPr/>
              <p:nvPr/>
            </p:nvSpPr>
            <p:spPr>
              <a:xfrm>
                <a:off x="876146" y="3922058"/>
                <a:ext cx="96714" cy="45719"/>
              </a:xfrm>
              <a:prstGeom prst="rect">
                <a:avLst/>
              </a:prstGeom>
              <a:solidFill>
                <a:srgbClr val="008080"/>
              </a:solidFill>
              <a:ln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BC4D0D25-DD44-3AA4-F756-AEC0EE5E89F9}"/>
                  </a:ext>
                </a:extLst>
              </p:cNvPr>
              <p:cNvCxnSpPr/>
              <p:nvPr/>
            </p:nvCxnSpPr>
            <p:spPr>
              <a:xfrm>
                <a:off x="572587" y="3978349"/>
                <a:ext cx="444088" cy="0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D08D6D32-37F6-D1D1-5DB2-6057D19AD8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5287" y="3660849"/>
                <a:ext cx="418013" cy="0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56003475-039F-7248-5C26-BDDDA65027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3409" y="3660849"/>
                <a:ext cx="0" cy="114128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FF2D29E5-0491-00F9-EA6B-2C1D757C40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7777" y="3657662"/>
                <a:ext cx="0" cy="114128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3AAF1B3-71E5-F53B-6384-E5A8F6DA7A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7679" y="3657662"/>
                <a:ext cx="0" cy="114128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CBD3144F-E013-FAC0-5598-28FF85596E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1821" y="3365168"/>
                <a:ext cx="0" cy="114128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F2F04549-BC3A-BB1E-25FA-E5406A7045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9364" y="3365168"/>
                <a:ext cx="0" cy="114128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B1D22265-7434-531D-5117-56CE5773CE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3733" y="3365168"/>
                <a:ext cx="0" cy="114128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AFE89662-DBD6-9FF2-6036-C8DB6DC8F48F}"/>
                  </a:ext>
                </a:extLst>
              </p:cNvPr>
              <p:cNvSpPr/>
              <p:nvPr/>
            </p:nvSpPr>
            <p:spPr>
              <a:xfrm>
                <a:off x="630237" y="3432175"/>
                <a:ext cx="83582" cy="128045"/>
              </a:xfrm>
              <a:prstGeom prst="roundRect">
                <a:avLst>
                  <a:gd name="adj" fmla="val 33761"/>
                </a:avLst>
              </a:prstGeom>
              <a:solidFill>
                <a:srgbClr val="008080"/>
              </a:solidFill>
              <a:ln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9329E07A-5739-642A-0BA6-824C58968266}"/>
                  </a:ext>
                </a:extLst>
              </p:cNvPr>
              <p:cNvSpPr/>
              <p:nvPr/>
            </p:nvSpPr>
            <p:spPr>
              <a:xfrm>
                <a:off x="757067" y="3431196"/>
                <a:ext cx="83582" cy="128045"/>
              </a:xfrm>
              <a:prstGeom prst="roundRect">
                <a:avLst>
                  <a:gd name="adj" fmla="val 33761"/>
                </a:avLst>
              </a:prstGeom>
              <a:solidFill>
                <a:srgbClr val="008080"/>
              </a:solidFill>
              <a:ln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6A1A22A4-020D-BF3B-4EAF-EB2A55D81CBA}"/>
                  </a:ext>
                </a:extLst>
              </p:cNvPr>
              <p:cNvSpPr/>
              <p:nvPr/>
            </p:nvSpPr>
            <p:spPr>
              <a:xfrm>
                <a:off x="883897" y="3427042"/>
                <a:ext cx="83582" cy="128045"/>
              </a:xfrm>
              <a:prstGeom prst="roundRect">
                <a:avLst>
                  <a:gd name="adj" fmla="val 33761"/>
                </a:avLst>
              </a:prstGeom>
              <a:solidFill>
                <a:srgbClr val="008080"/>
              </a:solidFill>
              <a:ln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Left Bracket 41">
                <a:extLst>
                  <a:ext uri="{FF2B5EF4-FFF2-40B4-BE49-F238E27FC236}">
                    <a16:creationId xmlns:a16="http://schemas.microsoft.com/office/drawing/2014/main" id="{7357E7CF-6AB5-7C2C-0128-D64EB34228B3}"/>
                  </a:ext>
                </a:extLst>
              </p:cNvPr>
              <p:cNvSpPr/>
              <p:nvPr/>
            </p:nvSpPr>
            <p:spPr>
              <a:xfrm rot="5400000">
                <a:off x="648114" y="3577223"/>
                <a:ext cx="45719" cy="45719"/>
              </a:xfrm>
              <a:prstGeom prst="leftBracket">
                <a:avLst/>
              </a:prstGeom>
              <a:ln w="28575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Left Bracket 42">
                <a:extLst>
                  <a:ext uri="{FF2B5EF4-FFF2-40B4-BE49-F238E27FC236}">
                    <a16:creationId xmlns:a16="http://schemas.microsoft.com/office/drawing/2014/main" id="{9D5DF435-C364-BEB8-2486-A5C601B1B711}"/>
                  </a:ext>
                </a:extLst>
              </p:cNvPr>
              <p:cNvSpPr/>
              <p:nvPr/>
            </p:nvSpPr>
            <p:spPr>
              <a:xfrm rot="5400000">
                <a:off x="777088" y="3576956"/>
                <a:ext cx="45719" cy="45719"/>
              </a:xfrm>
              <a:prstGeom prst="leftBracket">
                <a:avLst/>
              </a:prstGeom>
              <a:ln w="28575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Left Bracket 43">
                <a:extLst>
                  <a:ext uri="{FF2B5EF4-FFF2-40B4-BE49-F238E27FC236}">
                    <a16:creationId xmlns:a16="http://schemas.microsoft.com/office/drawing/2014/main" id="{87932F85-270E-264B-11E3-D80E5EF5BB14}"/>
                  </a:ext>
                </a:extLst>
              </p:cNvPr>
              <p:cNvSpPr/>
              <p:nvPr/>
            </p:nvSpPr>
            <p:spPr>
              <a:xfrm rot="5400000">
                <a:off x="898982" y="3573341"/>
                <a:ext cx="45719" cy="45719"/>
              </a:xfrm>
              <a:prstGeom prst="leftBracket">
                <a:avLst/>
              </a:prstGeom>
              <a:ln w="28575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Rectangle: Top Corners Rounded 44">
                <a:extLst>
                  <a:ext uri="{FF2B5EF4-FFF2-40B4-BE49-F238E27FC236}">
                    <a16:creationId xmlns:a16="http://schemas.microsoft.com/office/drawing/2014/main" id="{663750E2-FA39-3E1F-6004-60571F4B0CF0}"/>
                  </a:ext>
                </a:extLst>
              </p:cNvPr>
              <p:cNvSpPr/>
              <p:nvPr/>
            </p:nvSpPr>
            <p:spPr>
              <a:xfrm>
                <a:off x="1092572" y="3775866"/>
                <a:ext cx="117833" cy="271487"/>
              </a:xfrm>
              <a:prstGeom prst="round2SameRect">
                <a:avLst>
                  <a:gd name="adj1" fmla="val 41288"/>
                  <a:gd name="adj2" fmla="val 0"/>
                </a:avLst>
              </a:prstGeom>
              <a:noFill/>
              <a:ln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Hexagon 45">
                <a:extLst>
                  <a:ext uri="{FF2B5EF4-FFF2-40B4-BE49-F238E27FC236}">
                    <a16:creationId xmlns:a16="http://schemas.microsoft.com/office/drawing/2014/main" id="{4E6226F8-9B54-262C-C28C-78C559C632F1}"/>
                  </a:ext>
                </a:extLst>
              </p:cNvPr>
              <p:cNvSpPr/>
              <p:nvPr/>
            </p:nvSpPr>
            <p:spPr>
              <a:xfrm>
                <a:off x="887028" y="3365168"/>
                <a:ext cx="77273" cy="63832"/>
              </a:xfrm>
              <a:prstGeom prst="hexagon">
                <a:avLst/>
              </a:prstGeom>
              <a:solidFill>
                <a:srgbClr val="008080"/>
              </a:solidFill>
              <a:ln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Hexagon 46">
                <a:extLst>
                  <a:ext uri="{FF2B5EF4-FFF2-40B4-BE49-F238E27FC236}">
                    <a16:creationId xmlns:a16="http://schemas.microsoft.com/office/drawing/2014/main" id="{1F86B9A4-2A90-D6D5-094E-80DBF284C82B}"/>
                  </a:ext>
                </a:extLst>
              </p:cNvPr>
              <p:cNvSpPr/>
              <p:nvPr/>
            </p:nvSpPr>
            <p:spPr>
              <a:xfrm>
                <a:off x="1112992" y="3365652"/>
                <a:ext cx="77273" cy="63832"/>
              </a:xfrm>
              <a:prstGeom prst="hexagon">
                <a:avLst/>
              </a:prstGeom>
              <a:solidFill>
                <a:srgbClr val="008080"/>
              </a:solidFill>
              <a:ln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23DD19A3-6D71-0C45-7F17-6A931890A9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4301" y="3398673"/>
                <a:ext cx="148691" cy="484"/>
              </a:xfrm>
              <a:prstGeom prst="line">
                <a:avLst/>
              </a:prstGeom>
              <a:ln w="3810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Left Bracket 48">
                <a:extLst>
                  <a:ext uri="{FF2B5EF4-FFF2-40B4-BE49-F238E27FC236}">
                    <a16:creationId xmlns:a16="http://schemas.microsoft.com/office/drawing/2014/main" id="{FED5432A-D02D-60BA-52C4-87740AE44F03}"/>
                  </a:ext>
                </a:extLst>
              </p:cNvPr>
              <p:cNvSpPr/>
              <p:nvPr/>
            </p:nvSpPr>
            <p:spPr>
              <a:xfrm rot="5400000">
                <a:off x="1130010" y="3731289"/>
                <a:ext cx="45719" cy="45719"/>
              </a:xfrm>
              <a:prstGeom prst="leftBracket">
                <a:avLst/>
              </a:prstGeom>
              <a:ln w="28575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E2529AEF-51A8-CB3D-6266-B28F61C5DDF4}"/>
                  </a:ext>
                </a:extLst>
              </p:cNvPr>
              <p:cNvCxnSpPr>
                <a:cxnSpLocks/>
                <a:endCxn id="49" idx="1"/>
              </p:cNvCxnSpPr>
              <p:nvPr/>
            </p:nvCxnSpPr>
            <p:spPr>
              <a:xfrm>
                <a:off x="1151488" y="3434000"/>
                <a:ext cx="1381" cy="297289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9CF8D006-087C-86B8-23EF-1A242D6E8F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0208" y="3445711"/>
                <a:ext cx="81925" cy="0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694ADD46-F474-BB60-0C47-E2118676E6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0208" y="3482977"/>
                <a:ext cx="81925" cy="0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463E131B-8602-FA19-736C-81232CB9AE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0208" y="3520243"/>
                <a:ext cx="81925" cy="0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E7540257-16F8-12DB-BC67-0F707EAB79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0208" y="3557509"/>
                <a:ext cx="81925" cy="0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0147E875-C8BC-2F73-F202-E61060E507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0208" y="3594775"/>
                <a:ext cx="81925" cy="0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C55ED762-C884-7EC1-BA37-A80F5D4757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0208" y="3632041"/>
                <a:ext cx="81925" cy="0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EDBD2FB9-EFC1-0577-0121-D34D899593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0208" y="3669307"/>
                <a:ext cx="81925" cy="0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98CC36C8-93BD-2072-F40A-FFD69C4F26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0208" y="3706573"/>
                <a:ext cx="81925" cy="0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1E646C7C-54A4-EF57-4F55-21AEB0A10C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2572" y="3944917"/>
                <a:ext cx="112031" cy="0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C26E8986-A486-2805-66C7-C72579334B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8313" y="3978349"/>
                <a:ext cx="112031" cy="0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89B2671-BEE7-E10F-A6E8-2DBB040D58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338" y="3974394"/>
            <a:ext cx="11370871" cy="1294416"/>
          </a:xfrm>
        </p:spPr>
        <p:txBody>
          <a:bodyPr>
            <a:noAutofit/>
          </a:bodyPr>
          <a:lstStyle/>
          <a:p>
            <a:pPr algn="l"/>
            <a:r>
              <a:rPr lang="en-GB" sz="4000" b="1" dirty="0">
                <a:solidFill>
                  <a:schemeClr val="bg1"/>
                </a:solidFill>
                <a:highlight>
                  <a:srgbClr val="008080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Getting buy-in for a LAEP: </a:t>
            </a:r>
            <a:br>
              <a:rPr lang="en-GB" sz="4000" b="1" dirty="0">
                <a:solidFill>
                  <a:schemeClr val="bg1"/>
                </a:solidFill>
                <a:highlight>
                  <a:srgbClr val="008080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GB" sz="4000" dirty="0">
                <a:solidFill>
                  <a:schemeClr val="bg1"/>
                </a:solidFill>
                <a:highlight>
                  <a:srgbClr val="008080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Steps for a Scrutiny Grid Review</a:t>
            </a:r>
            <a:br>
              <a:rPr lang="en-GB" sz="4000" dirty="0">
                <a:solidFill>
                  <a:schemeClr val="bg1"/>
                </a:solidFill>
                <a:highlight>
                  <a:srgbClr val="008080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en-GB" sz="1800" dirty="0">
                <a:solidFill>
                  <a:schemeClr val="bg1"/>
                </a:solidFill>
                <a:highlight>
                  <a:srgbClr val="008080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GB" sz="2400" dirty="0">
                <a:solidFill>
                  <a:schemeClr val="bg1"/>
                </a:solidFill>
                <a:highlight>
                  <a:srgbClr val="008080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11 February 2025</a:t>
            </a:r>
          </a:p>
        </p:txBody>
      </p:sp>
      <p:pic>
        <p:nvPicPr>
          <p:cNvPr id="202" name="Picture 201" descr="A green logo with text&#10;&#10;Description automatically generated">
            <a:extLst>
              <a:ext uri="{FF2B5EF4-FFF2-40B4-BE49-F238E27FC236}">
                <a16:creationId xmlns:a16="http://schemas.microsoft.com/office/drawing/2014/main" id="{60D971D9-5F89-D768-FA47-79381A2AF81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41" y="5426000"/>
            <a:ext cx="1294470" cy="55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6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7FF2956-6318-9206-6980-4CF2A1D5E7DF}"/>
              </a:ext>
            </a:extLst>
          </p:cNvPr>
          <p:cNvCxnSpPr>
            <a:stCxn id="23" idx="2"/>
            <a:endCxn id="53" idx="0"/>
          </p:cNvCxnSpPr>
          <p:nvPr/>
        </p:nvCxnSpPr>
        <p:spPr>
          <a:xfrm>
            <a:off x="1405623" y="1387552"/>
            <a:ext cx="3543" cy="4208238"/>
          </a:xfrm>
          <a:prstGeom prst="line">
            <a:avLst/>
          </a:prstGeom>
          <a:ln>
            <a:solidFill>
              <a:srgbClr val="00808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Rectangle 112">
            <a:extLst>
              <a:ext uri="{FF2B5EF4-FFF2-40B4-BE49-F238E27FC236}">
                <a16:creationId xmlns:a16="http://schemas.microsoft.com/office/drawing/2014/main" id="{F00B2ACD-8481-4111-B61C-1DDE68AB67D2}"/>
              </a:ext>
            </a:extLst>
          </p:cNvPr>
          <p:cNvSpPr/>
          <p:nvPr/>
        </p:nvSpPr>
        <p:spPr>
          <a:xfrm>
            <a:off x="0" y="0"/>
            <a:ext cx="12192000" cy="884921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A9BF6A-AF75-76C0-DEA1-B8B8A87E4F74}"/>
              </a:ext>
            </a:extLst>
          </p:cNvPr>
          <p:cNvSpPr txBox="1"/>
          <p:nvPr/>
        </p:nvSpPr>
        <p:spPr>
          <a:xfrm>
            <a:off x="148347" y="138129"/>
            <a:ext cx="88594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Structure of the process</a:t>
            </a:r>
          </a:p>
        </p:txBody>
      </p:sp>
      <p:sp>
        <p:nvSpPr>
          <p:cNvPr id="1080" name="Rectangle 1079">
            <a:extLst>
              <a:ext uri="{FF2B5EF4-FFF2-40B4-BE49-F238E27FC236}">
                <a16:creationId xmlns:a16="http://schemas.microsoft.com/office/drawing/2014/main" id="{078BDBB4-84CE-DBA3-DC54-225E5B9D3498}"/>
              </a:ext>
            </a:extLst>
          </p:cNvPr>
          <p:cNvSpPr/>
          <p:nvPr/>
        </p:nvSpPr>
        <p:spPr>
          <a:xfrm>
            <a:off x="0" y="6459369"/>
            <a:ext cx="12192000" cy="404761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80" name="Group 1379">
            <a:extLst>
              <a:ext uri="{FF2B5EF4-FFF2-40B4-BE49-F238E27FC236}">
                <a16:creationId xmlns:a16="http://schemas.microsoft.com/office/drawing/2014/main" id="{BAA1368F-61BF-77CB-A7D3-9552527B81E8}"/>
              </a:ext>
            </a:extLst>
          </p:cNvPr>
          <p:cNvGrpSpPr/>
          <p:nvPr/>
        </p:nvGrpSpPr>
        <p:grpSpPr>
          <a:xfrm>
            <a:off x="11097683" y="6513554"/>
            <a:ext cx="1011528" cy="296390"/>
            <a:chOff x="11097683" y="6513554"/>
            <a:chExt cx="1011528" cy="296390"/>
          </a:xfrm>
        </p:grpSpPr>
        <p:sp>
          <p:nvSpPr>
            <p:cNvPr id="1082" name="Oval 1081">
              <a:extLst>
                <a:ext uri="{FF2B5EF4-FFF2-40B4-BE49-F238E27FC236}">
                  <a16:creationId xmlns:a16="http://schemas.microsoft.com/office/drawing/2014/main" id="{C45B63B2-3090-C319-5AD1-E25DDD631276}"/>
                </a:ext>
              </a:extLst>
            </p:cNvPr>
            <p:cNvSpPr/>
            <p:nvPr/>
          </p:nvSpPr>
          <p:spPr>
            <a:xfrm>
              <a:off x="11097683" y="6513554"/>
              <a:ext cx="308091" cy="2944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4" name="Oval 1083">
              <a:extLst>
                <a:ext uri="{FF2B5EF4-FFF2-40B4-BE49-F238E27FC236}">
                  <a16:creationId xmlns:a16="http://schemas.microsoft.com/office/drawing/2014/main" id="{0E17DC78-E0CC-E450-B4B6-AC52B1CBF500}"/>
                </a:ext>
              </a:extLst>
            </p:cNvPr>
            <p:cNvSpPr/>
            <p:nvPr/>
          </p:nvSpPr>
          <p:spPr>
            <a:xfrm>
              <a:off x="11801120" y="6513554"/>
              <a:ext cx="308091" cy="2944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85" name="Graphic 1084" descr="Electric Tower outline">
              <a:extLst>
                <a:ext uri="{FF2B5EF4-FFF2-40B4-BE49-F238E27FC236}">
                  <a16:creationId xmlns:a16="http://schemas.microsoft.com/office/drawing/2014/main" id="{3AA45023-0673-FD4B-F104-F2470A584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121639" y="6536451"/>
              <a:ext cx="260179" cy="248684"/>
            </a:xfrm>
            <a:prstGeom prst="rect">
              <a:avLst/>
            </a:prstGeom>
          </p:spPr>
        </p:pic>
        <p:pic>
          <p:nvPicPr>
            <p:cNvPr id="1086" name="Graphic 1085" descr="Plugged Unplugged outline">
              <a:extLst>
                <a:ext uri="{FF2B5EF4-FFF2-40B4-BE49-F238E27FC236}">
                  <a16:creationId xmlns:a16="http://schemas.microsoft.com/office/drawing/2014/main" id="{A0D770C6-ACB2-5982-4988-94B3E0D11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11816642" y="6545140"/>
              <a:ext cx="277046" cy="264804"/>
            </a:xfrm>
            <a:prstGeom prst="rect">
              <a:avLst/>
            </a:prstGeom>
          </p:spPr>
        </p:pic>
        <p:grpSp>
          <p:nvGrpSpPr>
            <p:cNvPr id="1379" name="Group 1378">
              <a:extLst>
                <a:ext uri="{FF2B5EF4-FFF2-40B4-BE49-F238E27FC236}">
                  <a16:creationId xmlns:a16="http://schemas.microsoft.com/office/drawing/2014/main" id="{0B6F3B84-277D-3FC3-82DF-BE65F2B3C97B}"/>
                </a:ext>
              </a:extLst>
            </p:cNvPr>
            <p:cNvGrpSpPr/>
            <p:nvPr/>
          </p:nvGrpSpPr>
          <p:grpSpPr>
            <a:xfrm>
              <a:off x="11449401" y="6513554"/>
              <a:ext cx="308091" cy="294479"/>
              <a:chOff x="11449401" y="6513554"/>
              <a:chExt cx="308091" cy="294479"/>
            </a:xfrm>
          </p:grpSpPr>
          <p:sp>
            <p:nvSpPr>
              <p:cNvPr id="1083" name="Oval 1082">
                <a:extLst>
                  <a:ext uri="{FF2B5EF4-FFF2-40B4-BE49-F238E27FC236}">
                    <a16:creationId xmlns:a16="http://schemas.microsoft.com/office/drawing/2014/main" id="{5A821A81-0FCB-EEF6-0CCC-CB6014217ECC}"/>
                  </a:ext>
                </a:extLst>
              </p:cNvPr>
              <p:cNvSpPr/>
              <p:nvPr/>
            </p:nvSpPr>
            <p:spPr>
              <a:xfrm>
                <a:off x="11449401" y="6513554"/>
                <a:ext cx="308091" cy="2944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378" name="Picture 1377">
                <a:extLst>
                  <a:ext uri="{FF2B5EF4-FFF2-40B4-BE49-F238E27FC236}">
                    <a16:creationId xmlns:a16="http://schemas.microsoft.com/office/drawing/2014/main" id="{122D4072-5D9D-7948-9936-2EFA256A14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1500649" y="6548617"/>
                <a:ext cx="205593" cy="216373"/>
              </a:xfrm>
              <a:prstGeom prst="rect">
                <a:avLst/>
              </a:prstGeom>
            </p:spPr>
          </p:pic>
        </p:grpSp>
      </p:grpSp>
      <p:pic>
        <p:nvPicPr>
          <p:cNvPr id="1381" name="Picture 1380" descr="A green logo with text&#10;&#10;Description automatically generated">
            <a:extLst>
              <a:ext uri="{FF2B5EF4-FFF2-40B4-BE49-F238E27FC236}">
                <a16:creationId xmlns:a16="http://schemas.microsoft.com/office/drawing/2014/main" id="{97D87714-2992-B0CA-0E12-6819B8A97BF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605" y="163303"/>
            <a:ext cx="1294470" cy="551688"/>
          </a:xfrm>
          <a:prstGeom prst="rect">
            <a:avLst/>
          </a:prstGeom>
        </p:spPr>
      </p:pic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8F5F9D77-C694-2FF3-18E7-268BC7A760D6}"/>
              </a:ext>
            </a:extLst>
          </p:cNvPr>
          <p:cNvSpPr/>
          <p:nvPr/>
        </p:nvSpPr>
        <p:spPr>
          <a:xfrm>
            <a:off x="2470777" y="1011471"/>
            <a:ext cx="2595025" cy="376122"/>
          </a:xfrm>
          <a:prstGeom prst="chevron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FDF31F0D-FB16-1FAF-C8A1-639B9EFAB129}"/>
              </a:ext>
            </a:extLst>
          </p:cNvPr>
          <p:cNvSpPr/>
          <p:nvPr/>
        </p:nvSpPr>
        <p:spPr>
          <a:xfrm>
            <a:off x="4777465" y="1011470"/>
            <a:ext cx="2595025" cy="376122"/>
          </a:xfrm>
          <a:prstGeom prst="chevron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1DDD82E9-0997-0EF9-34B9-DBDFC33C79C3}"/>
              </a:ext>
            </a:extLst>
          </p:cNvPr>
          <p:cNvSpPr/>
          <p:nvPr/>
        </p:nvSpPr>
        <p:spPr>
          <a:xfrm>
            <a:off x="7084154" y="1011469"/>
            <a:ext cx="2595025" cy="376122"/>
          </a:xfrm>
          <a:prstGeom prst="chevron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Arrow: Chevron 20">
            <a:extLst>
              <a:ext uri="{FF2B5EF4-FFF2-40B4-BE49-F238E27FC236}">
                <a16:creationId xmlns:a16="http://schemas.microsoft.com/office/drawing/2014/main" id="{D3EC90D2-8FDE-50CB-EBE3-DF99398B4559}"/>
              </a:ext>
            </a:extLst>
          </p:cNvPr>
          <p:cNvSpPr/>
          <p:nvPr/>
        </p:nvSpPr>
        <p:spPr>
          <a:xfrm>
            <a:off x="9390843" y="1011468"/>
            <a:ext cx="2595025" cy="376122"/>
          </a:xfrm>
          <a:prstGeom prst="chevron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Arrow: Pentagon 22">
            <a:extLst>
              <a:ext uri="{FF2B5EF4-FFF2-40B4-BE49-F238E27FC236}">
                <a16:creationId xmlns:a16="http://schemas.microsoft.com/office/drawing/2014/main" id="{2AC6AF85-9D4D-8C41-AEE9-099EE3E71912}"/>
              </a:ext>
            </a:extLst>
          </p:cNvPr>
          <p:cNvSpPr/>
          <p:nvPr/>
        </p:nvSpPr>
        <p:spPr>
          <a:xfrm>
            <a:off x="202141" y="1011430"/>
            <a:ext cx="2595025" cy="376122"/>
          </a:xfrm>
          <a:prstGeom prst="homePlate">
            <a:avLst/>
          </a:prstGeom>
          <a:solidFill>
            <a:srgbClr val="CBDDE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1087E15-BC27-88F7-CBA9-4EEAD16362CB}"/>
              </a:ext>
            </a:extLst>
          </p:cNvPr>
          <p:cNvSpPr txBox="1"/>
          <p:nvPr/>
        </p:nvSpPr>
        <p:spPr>
          <a:xfrm>
            <a:off x="202141" y="1013854"/>
            <a:ext cx="233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1: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D0B2CE9-C91F-9365-93F4-1430AAA83584}"/>
              </a:ext>
            </a:extLst>
          </p:cNvPr>
          <p:cNvSpPr txBox="1"/>
          <p:nvPr/>
        </p:nvSpPr>
        <p:spPr>
          <a:xfrm>
            <a:off x="3072546" y="1013854"/>
            <a:ext cx="174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2: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6E28361-2AFF-1B20-AE09-5D309E5DE79D}"/>
              </a:ext>
            </a:extLst>
          </p:cNvPr>
          <p:cNvSpPr txBox="1"/>
          <p:nvPr/>
        </p:nvSpPr>
        <p:spPr>
          <a:xfrm>
            <a:off x="5379234" y="1013854"/>
            <a:ext cx="174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3: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CC04DA3-159D-BD94-C4B8-3B6ECDD21CFB}"/>
              </a:ext>
            </a:extLst>
          </p:cNvPr>
          <p:cNvSpPr txBox="1"/>
          <p:nvPr/>
        </p:nvSpPr>
        <p:spPr>
          <a:xfrm>
            <a:off x="7699146" y="1013854"/>
            <a:ext cx="174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4: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E7DF0C1-F24D-BA9D-7D78-03925DA24E3F}"/>
              </a:ext>
            </a:extLst>
          </p:cNvPr>
          <p:cNvSpPr txBox="1"/>
          <p:nvPr/>
        </p:nvSpPr>
        <p:spPr>
          <a:xfrm>
            <a:off x="10014519" y="1013854"/>
            <a:ext cx="191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5: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879D009-6FAB-4545-B4F6-E700BD2E0945}"/>
              </a:ext>
            </a:extLst>
          </p:cNvPr>
          <p:cNvSpPr/>
          <p:nvPr/>
        </p:nvSpPr>
        <p:spPr>
          <a:xfrm>
            <a:off x="202141" y="1653702"/>
            <a:ext cx="2414059" cy="64936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08080"/>
                </a:solidFill>
              </a:rPr>
              <a:t>What the grid is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CA9D9CF-D999-5D1A-EA20-ED9C68343D20}"/>
              </a:ext>
            </a:extLst>
          </p:cNvPr>
          <p:cNvSpPr/>
          <p:nvPr/>
        </p:nvSpPr>
        <p:spPr>
          <a:xfrm>
            <a:off x="202140" y="2457788"/>
            <a:ext cx="2414059" cy="64936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08080"/>
                </a:solidFill>
              </a:rPr>
              <a:t>How the grid is changing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6FDAC92-F554-05BB-E9EE-D8F1497D11D5}"/>
              </a:ext>
            </a:extLst>
          </p:cNvPr>
          <p:cNvSpPr/>
          <p:nvPr/>
        </p:nvSpPr>
        <p:spPr>
          <a:xfrm>
            <a:off x="202139" y="3261874"/>
            <a:ext cx="2414059" cy="649366"/>
          </a:xfrm>
          <a:prstGeom prst="rect">
            <a:avLst/>
          </a:prstGeom>
          <a:solidFill>
            <a:srgbClr val="CBDDE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08080"/>
                </a:solidFill>
              </a:rPr>
              <a:t>What network operators are 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FE7C327-901D-BC48-0297-79FF67AD31BB}"/>
              </a:ext>
            </a:extLst>
          </p:cNvPr>
          <p:cNvSpPr/>
          <p:nvPr/>
        </p:nvSpPr>
        <p:spPr>
          <a:xfrm>
            <a:off x="202138" y="4039846"/>
            <a:ext cx="2414059" cy="64936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08080"/>
                </a:solidFill>
              </a:rPr>
              <a:t>How forecasting, network planning &amp; investment works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26AC228-F0AE-AE4C-AFE0-9928DEBD9A05}"/>
              </a:ext>
            </a:extLst>
          </p:cNvPr>
          <p:cNvSpPr/>
          <p:nvPr/>
        </p:nvSpPr>
        <p:spPr>
          <a:xfrm>
            <a:off x="202137" y="4817818"/>
            <a:ext cx="2414059" cy="64936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08080"/>
                </a:solidFill>
              </a:rPr>
              <a:t>What are the constraints locally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DF72653-D239-18AD-6F57-ECD4712EC106}"/>
              </a:ext>
            </a:extLst>
          </p:cNvPr>
          <p:cNvSpPr/>
          <p:nvPr/>
        </p:nvSpPr>
        <p:spPr>
          <a:xfrm>
            <a:off x="202136" y="5595790"/>
            <a:ext cx="2414059" cy="64936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08080"/>
                </a:solidFill>
              </a:rPr>
              <a:t>How is policy changing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Slide Zoom 2">
                <a:extLst>
                  <a:ext uri="{FF2B5EF4-FFF2-40B4-BE49-F238E27FC236}">
                    <a16:creationId xmlns:a16="http://schemas.microsoft.com/office/drawing/2014/main" id="{2F298779-62CC-DF77-0CE3-89F738C9550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9754969"/>
                  </p:ext>
                </p:extLst>
              </p:nvPr>
            </p:nvGraphicFramePr>
            <p:xfrm>
              <a:off x="3072543" y="1651946"/>
              <a:ext cx="4016521" cy="2259293"/>
            </p:xfrm>
            <a:graphic>
              <a:graphicData uri="http://schemas.microsoft.com/office/powerpoint/2016/slidezoom">
                <pslz:sldZm>
                  <pslz:sldZmObj sldId="279" cId="974869351">
                    <pslz:zmPr id="{6FEA9929-1C9C-49F7-B68C-1574E8550D79}" returnToParent="0" transitionDur="100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016521" cy="225929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Slide Zoom 2">
                <a:extLst>
                  <a:ext uri="{FF2B5EF4-FFF2-40B4-BE49-F238E27FC236}">
                    <a16:creationId xmlns:a16="http://schemas.microsoft.com/office/drawing/2014/main" id="{2F298779-62CC-DF77-0CE3-89F738C9550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072543" y="1651946"/>
                <a:ext cx="4016521" cy="2259293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F107A723-2C70-12E2-DB03-9EC06DBC95E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41702" y="1510712"/>
            <a:ext cx="4648200" cy="26193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47FD2C5-F730-245D-4765-FC302DE76E3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31945" y="1509219"/>
            <a:ext cx="4648200" cy="26193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5DFB6DD-1C66-1F3E-9A7B-663F0246452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30979" y="3845230"/>
            <a:ext cx="464820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75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7FF2956-6318-9206-6980-4CF2A1D5E7DF}"/>
              </a:ext>
            </a:extLst>
          </p:cNvPr>
          <p:cNvCxnSpPr>
            <a:stCxn id="23" idx="2"/>
            <a:endCxn id="53" idx="0"/>
          </p:cNvCxnSpPr>
          <p:nvPr/>
        </p:nvCxnSpPr>
        <p:spPr>
          <a:xfrm>
            <a:off x="1405623" y="1387552"/>
            <a:ext cx="3543" cy="4208238"/>
          </a:xfrm>
          <a:prstGeom prst="line">
            <a:avLst/>
          </a:prstGeom>
          <a:ln>
            <a:solidFill>
              <a:srgbClr val="00808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Rectangle 112">
            <a:extLst>
              <a:ext uri="{FF2B5EF4-FFF2-40B4-BE49-F238E27FC236}">
                <a16:creationId xmlns:a16="http://schemas.microsoft.com/office/drawing/2014/main" id="{F00B2ACD-8481-4111-B61C-1DDE68AB67D2}"/>
              </a:ext>
            </a:extLst>
          </p:cNvPr>
          <p:cNvSpPr/>
          <p:nvPr/>
        </p:nvSpPr>
        <p:spPr>
          <a:xfrm>
            <a:off x="0" y="0"/>
            <a:ext cx="12192000" cy="884921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A9BF6A-AF75-76C0-DEA1-B8B8A87E4F74}"/>
              </a:ext>
            </a:extLst>
          </p:cNvPr>
          <p:cNvSpPr txBox="1"/>
          <p:nvPr/>
        </p:nvSpPr>
        <p:spPr>
          <a:xfrm>
            <a:off x="148347" y="138129"/>
            <a:ext cx="88594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Structure of the process</a:t>
            </a:r>
          </a:p>
        </p:txBody>
      </p:sp>
      <p:sp>
        <p:nvSpPr>
          <p:cNvPr id="1080" name="Rectangle 1079">
            <a:extLst>
              <a:ext uri="{FF2B5EF4-FFF2-40B4-BE49-F238E27FC236}">
                <a16:creationId xmlns:a16="http://schemas.microsoft.com/office/drawing/2014/main" id="{078BDBB4-84CE-DBA3-DC54-225E5B9D3498}"/>
              </a:ext>
            </a:extLst>
          </p:cNvPr>
          <p:cNvSpPr/>
          <p:nvPr/>
        </p:nvSpPr>
        <p:spPr>
          <a:xfrm>
            <a:off x="0" y="6459369"/>
            <a:ext cx="12192000" cy="404761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80" name="Group 1379">
            <a:extLst>
              <a:ext uri="{FF2B5EF4-FFF2-40B4-BE49-F238E27FC236}">
                <a16:creationId xmlns:a16="http://schemas.microsoft.com/office/drawing/2014/main" id="{BAA1368F-61BF-77CB-A7D3-9552527B81E8}"/>
              </a:ext>
            </a:extLst>
          </p:cNvPr>
          <p:cNvGrpSpPr/>
          <p:nvPr/>
        </p:nvGrpSpPr>
        <p:grpSpPr>
          <a:xfrm>
            <a:off x="11097683" y="6513554"/>
            <a:ext cx="1011528" cy="296390"/>
            <a:chOff x="11097683" y="6513554"/>
            <a:chExt cx="1011528" cy="296390"/>
          </a:xfrm>
        </p:grpSpPr>
        <p:sp>
          <p:nvSpPr>
            <p:cNvPr id="1082" name="Oval 1081">
              <a:extLst>
                <a:ext uri="{FF2B5EF4-FFF2-40B4-BE49-F238E27FC236}">
                  <a16:creationId xmlns:a16="http://schemas.microsoft.com/office/drawing/2014/main" id="{C45B63B2-3090-C319-5AD1-E25DDD631276}"/>
                </a:ext>
              </a:extLst>
            </p:cNvPr>
            <p:cNvSpPr/>
            <p:nvPr/>
          </p:nvSpPr>
          <p:spPr>
            <a:xfrm>
              <a:off x="11097683" y="6513554"/>
              <a:ext cx="308091" cy="2944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4" name="Oval 1083">
              <a:extLst>
                <a:ext uri="{FF2B5EF4-FFF2-40B4-BE49-F238E27FC236}">
                  <a16:creationId xmlns:a16="http://schemas.microsoft.com/office/drawing/2014/main" id="{0E17DC78-E0CC-E450-B4B6-AC52B1CBF500}"/>
                </a:ext>
              </a:extLst>
            </p:cNvPr>
            <p:cNvSpPr/>
            <p:nvPr/>
          </p:nvSpPr>
          <p:spPr>
            <a:xfrm>
              <a:off x="11801120" y="6513554"/>
              <a:ext cx="308091" cy="2944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85" name="Graphic 1084" descr="Electric Tower outline">
              <a:extLst>
                <a:ext uri="{FF2B5EF4-FFF2-40B4-BE49-F238E27FC236}">
                  <a16:creationId xmlns:a16="http://schemas.microsoft.com/office/drawing/2014/main" id="{3AA45023-0673-FD4B-F104-F2470A584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121639" y="6536451"/>
              <a:ext cx="260179" cy="248684"/>
            </a:xfrm>
            <a:prstGeom prst="rect">
              <a:avLst/>
            </a:prstGeom>
          </p:spPr>
        </p:pic>
        <p:pic>
          <p:nvPicPr>
            <p:cNvPr id="1086" name="Graphic 1085" descr="Plugged Unplugged outline">
              <a:extLst>
                <a:ext uri="{FF2B5EF4-FFF2-40B4-BE49-F238E27FC236}">
                  <a16:creationId xmlns:a16="http://schemas.microsoft.com/office/drawing/2014/main" id="{A0D770C6-ACB2-5982-4988-94B3E0D11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11816642" y="6545140"/>
              <a:ext cx="277046" cy="264804"/>
            </a:xfrm>
            <a:prstGeom prst="rect">
              <a:avLst/>
            </a:prstGeom>
          </p:spPr>
        </p:pic>
        <p:grpSp>
          <p:nvGrpSpPr>
            <p:cNvPr id="1379" name="Group 1378">
              <a:extLst>
                <a:ext uri="{FF2B5EF4-FFF2-40B4-BE49-F238E27FC236}">
                  <a16:creationId xmlns:a16="http://schemas.microsoft.com/office/drawing/2014/main" id="{0B6F3B84-277D-3FC3-82DF-BE65F2B3C97B}"/>
                </a:ext>
              </a:extLst>
            </p:cNvPr>
            <p:cNvGrpSpPr/>
            <p:nvPr/>
          </p:nvGrpSpPr>
          <p:grpSpPr>
            <a:xfrm>
              <a:off x="11449401" y="6513554"/>
              <a:ext cx="308091" cy="294479"/>
              <a:chOff x="11449401" y="6513554"/>
              <a:chExt cx="308091" cy="294479"/>
            </a:xfrm>
          </p:grpSpPr>
          <p:sp>
            <p:nvSpPr>
              <p:cNvPr id="1083" name="Oval 1082">
                <a:extLst>
                  <a:ext uri="{FF2B5EF4-FFF2-40B4-BE49-F238E27FC236}">
                    <a16:creationId xmlns:a16="http://schemas.microsoft.com/office/drawing/2014/main" id="{5A821A81-0FCB-EEF6-0CCC-CB6014217ECC}"/>
                  </a:ext>
                </a:extLst>
              </p:cNvPr>
              <p:cNvSpPr/>
              <p:nvPr/>
            </p:nvSpPr>
            <p:spPr>
              <a:xfrm>
                <a:off x="11449401" y="6513554"/>
                <a:ext cx="308091" cy="2944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378" name="Picture 1377">
                <a:extLst>
                  <a:ext uri="{FF2B5EF4-FFF2-40B4-BE49-F238E27FC236}">
                    <a16:creationId xmlns:a16="http://schemas.microsoft.com/office/drawing/2014/main" id="{122D4072-5D9D-7948-9936-2EFA256A14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1500649" y="6548617"/>
                <a:ext cx="205593" cy="216373"/>
              </a:xfrm>
              <a:prstGeom prst="rect">
                <a:avLst/>
              </a:prstGeom>
            </p:spPr>
          </p:pic>
        </p:grpSp>
      </p:grpSp>
      <p:pic>
        <p:nvPicPr>
          <p:cNvPr id="1381" name="Picture 1380" descr="A green logo with text&#10;&#10;Description automatically generated">
            <a:extLst>
              <a:ext uri="{FF2B5EF4-FFF2-40B4-BE49-F238E27FC236}">
                <a16:creationId xmlns:a16="http://schemas.microsoft.com/office/drawing/2014/main" id="{97D87714-2992-B0CA-0E12-6819B8A97BF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605" y="163303"/>
            <a:ext cx="1294470" cy="551688"/>
          </a:xfrm>
          <a:prstGeom prst="rect">
            <a:avLst/>
          </a:prstGeom>
        </p:spPr>
      </p:pic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8F5F9D77-C694-2FF3-18E7-268BC7A760D6}"/>
              </a:ext>
            </a:extLst>
          </p:cNvPr>
          <p:cNvSpPr/>
          <p:nvPr/>
        </p:nvSpPr>
        <p:spPr>
          <a:xfrm>
            <a:off x="2470777" y="1011471"/>
            <a:ext cx="2595025" cy="376122"/>
          </a:xfrm>
          <a:prstGeom prst="chevron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FDF31F0D-FB16-1FAF-C8A1-639B9EFAB129}"/>
              </a:ext>
            </a:extLst>
          </p:cNvPr>
          <p:cNvSpPr/>
          <p:nvPr/>
        </p:nvSpPr>
        <p:spPr>
          <a:xfrm>
            <a:off x="4777465" y="1011470"/>
            <a:ext cx="2595025" cy="376122"/>
          </a:xfrm>
          <a:prstGeom prst="chevron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1DDD82E9-0997-0EF9-34B9-DBDFC33C79C3}"/>
              </a:ext>
            </a:extLst>
          </p:cNvPr>
          <p:cNvSpPr/>
          <p:nvPr/>
        </p:nvSpPr>
        <p:spPr>
          <a:xfrm>
            <a:off x="7084154" y="1011469"/>
            <a:ext cx="2595025" cy="376122"/>
          </a:xfrm>
          <a:prstGeom prst="chevron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Arrow: Chevron 20">
            <a:extLst>
              <a:ext uri="{FF2B5EF4-FFF2-40B4-BE49-F238E27FC236}">
                <a16:creationId xmlns:a16="http://schemas.microsoft.com/office/drawing/2014/main" id="{D3EC90D2-8FDE-50CB-EBE3-DF99398B4559}"/>
              </a:ext>
            </a:extLst>
          </p:cNvPr>
          <p:cNvSpPr/>
          <p:nvPr/>
        </p:nvSpPr>
        <p:spPr>
          <a:xfrm>
            <a:off x="9390843" y="1011468"/>
            <a:ext cx="2595025" cy="376122"/>
          </a:xfrm>
          <a:prstGeom prst="chevron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Arrow: Pentagon 22">
            <a:extLst>
              <a:ext uri="{FF2B5EF4-FFF2-40B4-BE49-F238E27FC236}">
                <a16:creationId xmlns:a16="http://schemas.microsoft.com/office/drawing/2014/main" id="{2AC6AF85-9D4D-8C41-AEE9-099EE3E71912}"/>
              </a:ext>
            </a:extLst>
          </p:cNvPr>
          <p:cNvSpPr/>
          <p:nvPr/>
        </p:nvSpPr>
        <p:spPr>
          <a:xfrm>
            <a:off x="202141" y="1011430"/>
            <a:ext cx="2595025" cy="376122"/>
          </a:xfrm>
          <a:prstGeom prst="homePlate">
            <a:avLst/>
          </a:prstGeom>
          <a:solidFill>
            <a:srgbClr val="CBDDE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1087E15-BC27-88F7-CBA9-4EEAD16362CB}"/>
              </a:ext>
            </a:extLst>
          </p:cNvPr>
          <p:cNvSpPr txBox="1"/>
          <p:nvPr/>
        </p:nvSpPr>
        <p:spPr>
          <a:xfrm>
            <a:off x="202141" y="1013854"/>
            <a:ext cx="233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1: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D0B2CE9-C91F-9365-93F4-1430AAA83584}"/>
              </a:ext>
            </a:extLst>
          </p:cNvPr>
          <p:cNvSpPr txBox="1"/>
          <p:nvPr/>
        </p:nvSpPr>
        <p:spPr>
          <a:xfrm>
            <a:off x="3072546" y="1013854"/>
            <a:ext cx="174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2: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6E28361-2AFF-1B20-AE09-5D309E5DE79D}"/>
              </a:ext>
            </a:extLst>
          </p:cNvPr>
          <p:cNvSpPr txBox="1"/>
          <p:nvPr/>
        </p:nvSpPr>
        <p:spPr>
          <a:xfrm>
            <a:off x="5379234" y="1013854"/>
            <a:ext cx="174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3: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CC04DA3-159D-BD94-C4B8-3B6ECDD21CFB}"/>
              </a:ext>
            </a:extLst>
          </p:cNvPr>
          <p:cNvSpPr txBox="1"/>
          <p:nvPr/>
        </p:nvSpPr>
        <p:spPr>
          <a:xfrm>
            <a:off x="7699146" y="1013854"/>
            <a:ext cx="174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4: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E7DF0C1-F24D-BA9D-7D78-03925DA24E3F}"/>
              </a:ext>
            </a:extLst>
          </p:cNvPr>
          <p:cNvSpPr txBox="1"/>
          <p:nvPr/>
        </p:nvSpPr>
        <p:spPr>
          <a:xfrm>
            <a:off x="10014519" y="1013854"/>
            <a:ext cx="191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5: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879D009-6FAB-4545-B4F6-E700BD2E0945}"/>
              </a:ext>
            </a:extLst>
          </p:cNvPr>
          <p:cNvSpPr/>
          <p:nvPr/>
        </p:nvSpPr>
        <p:spPr>
          <a:xfrm>
            <a:off x="202141" y="1653702"/>
            <a:ext cx="2414059" cy="64936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08080"/>
                </a:solidFill>
              </a:rPr>
              <a:t>What the grid is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CA9D9CF-D999-5D1A-EA20-ED9C68343D20}"/>
              </a:ext>
            </a:extLst>
          </p:cNvPr>
          <p:cNvSpPr/>
          <p:nvPr/>
        </p:nvSpPr>
        <p:spPr>
          <a:xfrm>
            <a:off x="202140" y="2457788"/>
            <a:ext cx="2414059" cy="64936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08080"/>
                </a:solidFill>
              </a:rPr>
              <a:t>How the grid is changing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6FDAC92-F554-05BB-E9EE-D8F1497D11D5}"/>
              </a:ext>
            </a:extLst>
          </p:cNvPr>
          <p:cNvSpPr/>
          <p:nvPr/>
        </p:nvSpPr>
        <p:spPr>
          <a:xfrm>
            <a:off x="202139" y="3261874"/>
            <a:ext cx="2414059" cy="64936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08080"/>
                </a:solidFill>
              </a:rPr>
              <a:t>What network operators are 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FE7C327-901D-BC48-0297-79FF67AD31BB}"/>
              </a:ext>
            </a:extLst>
          </p:cNvPr>
          <p:cNvSpPr/>
          <p:nvPr/>
        </p:nvSpPr>
        <p:spPr>
          <a:xfrm>
            <a:off x="202138" y="4039846"/>
            <a:ext cx="2414059" cy="649366"/>
          </a:xfrm>
          <a:prstGeom prst="rect">
            <a:avLst/>
          </a:prstGeom>
          <a:solidFill>
            <a:srgbClr val="CBDDE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08080"/>
                </a:solidFill>
              </a:rPr>
              <a:t>How forecasting, network planning &amp; investment works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26AC228-F0AE-AE4C-AFE0-9928DEBD9A05}"/>
              </a:ext>
            </a:extLst>
          </p:cNvPr>
          <p:cNvSpPr/>
          <p:nvPr/>
        </p:nvSpPr>
        <p:spPr>
          <a:xfrm>
            <a:off x="202137" y="4817818"/>
            <a:ext cx="2414059" cy="64936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08080"/>
                </a:solidFill>
              </a:rPr>
              <a:t>What are the constraints locally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DF72653-D239-18AD-6F57-ECD4712EC106}"/>
              </a:ext>
            </a:extLst>
          </p:cNvPr>
          <p:cNvSpPr/>
          <p:nvPr/>
        </p:nvSpPr>
        <p:spPr>
          <a:xfrm>
            <a:off x="202136" y="5595790"/>
            <a:ext cx="2414059" cy="64936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08080"/>
                </a:solidFill>
              </a:rPr>
              <a:t>How is policy changing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655AA301-FA96-01FB-4D6B-EB2C6AD74D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33416" y="1472499"/>
            <a:ext cx="4554973" cy="245644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79B8675-768D-9F03-935E-75881281403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59237" y="1468220"/>
            <a:ext cx="4554973" cy="2456449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0DE7DCFA-CE37-667D-4620-D733DCD438B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45053" y="3959877"/>
            <a:ext cx="4554973" cy="2456449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1074B1D0-CE26-D822-B0F6-7E7608796FE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58558" y="3948419"/>
            <a:ext cx="4554973" cy="245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71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7FF2956-6318-9206-6980-4CF2A1D5E7DF}"/>
              </a:ext>
            </a:extLst>
          </p:cNvPr>
          <p:cNvCxnSpPr>
            <a:stCxn id="23" idx="2"/>
            <a:endCxn id="53" idx="0"/>
          </p:cNvCxnSpPr>
          <p:nvPr/>
        </p:nvCxnSpPr>
        <p:spPr>
          <a:xfrm>
            <a:off x="1405623" y="1387552"/>
            <a:ext cx="3543" cy="4208238"/>
          </a:xfrm>
          <a:prstGeom prst="line">
            <a:avLst/>
          </a:prstGeom>
          <a:ln>
            <a:solidFill>
              <a:srgbClr val="00808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Rectangle 112">
            <a:extLst>
              <a:ext uri="{FF2B5EF4-FFF2-40B4-BE49-F238E27FC236}">
                <a16:creationId xmlns:a16="http://schemas.microsoft.com/office/drawing/2014/main" id="{F00B2ACD-8481-4111-B61C-1DDE68AB67D2}"/>
              </a:ext>
            </a:extLst>
          </p:cNvPr>
          <p:cNvSpPr/>
          <p:nvPr/>
        </p:nvSpPr>
        <p:spPr>
          <a:xfrm>
            <a:off x="0" y="0"/>
            <a:ext cx="12192000" cy="884921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A9BF6A-AF75-76C0-DEA1-B8B8A87E4F74}"/>
              </a:ext>
            </a:extLst>
          </p:cNvPr>
          <p:cNvSpPr txBox="1"/>
          <p:nvPr/>
        </p:nvSpPr>
        <p:spPr>
          <a:xfrm>
            <a:off x="148347" y="138129"/>
            <a:ext cx="88594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Structure of the process</a:t>
            </a:r>
          </a:p>
        </p:txBody>
      </p:sp>
      <p:sp>
        <p:nvSpPr>
          <p:cNvPr id="1080" name="Rectangle 1079">
            <a:extLst>
              <a:ext uri="{FF2B5EF4-FFF2-40B4-BE49-F238E27FC236}">
                <a16:creationId xmlns:a16="http://schemas.microsoft.com/office/drawing/2014/main" id="{078BDBB4-84CE-DBA3-DC54-225E5B9D3498}"/>
              </a:ext>
            </a:extLst>
          </p:cNvPr>
          <p:cNvSpPr/>
          <p:nvPr/>
        </p:nvSpPr>
        <p:spPr>
          <a:xfrm>
            <a:off x="0" y="6459369"/>
            <a:ext cx="12192000" cy="404761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80" name="Group 1379">
            <a:extLst>
              <a:ext uri="{FF2B5EF4-FFF2-40B4-BE49-F238E27FC236}">
                <a16:creationId xmlns:a16="http://schemas.microsoft.com/office/drawing/2014/main" id="{BAA1368F-61BF-77CB-A7D3-9552527B81E8}"/>
              </a:ext>
            </a:extLst>
          </p:cNvPr>
          <p:cNvGrpSpPr/>
          <p:nvPr/>
        </p:nvGrpSpPr>
        <p:grpSpPr>
          <a:xfrm>
            <a:off x="11097683" y="6513554"/>
            <a:ext cx="1011528" cy="296390"/>
            <a:chOff x="11097683" y="6513554"/>
            <a:chExt cx="1011528" cy="296390"/>
          </a:xfrm>
        </p:grpSpPr>
        <p:sp>
          <p:nvSpPr>
            <p:cNvPr id="1082" name="Oval 1081">
              <a:extLst>
                <a:ext uri="{FF2B5EF4-FFF2-40B4-BE49-F238E27FC236}">
                  <a16:creationId xmlns:a16="http://schemas.microsoft.com/office/drawing/2014/main" id="{C45B63B2-3090-C319-5AD1-E25DDD631276}"/>
                </a:ext>
              </a:extLst>
            </p:cNvPr>
            <p:cNvSpPr/>
            <p:nvPr/>
          </p:nvSpPr>
          <p:spPr>
            <a:xfrm>
              <a:off x="11097683" y="6513554"/>
              <a:ext cx="308091" cy="2944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4" name="Oval 1083">
              <a:extLst>
                <a:ext uri="{FF2B5EF4-FFF2-40B4-BE49-F238E27FC236}">
                  <a16:creationId xmlns:a16="http://schemas.microsoft.com/office/drawing/2014/main" id="{0E17DC78-E0CC-E450-B4B6-AC52B1CBF500}"/>
                </a:ext>
              </a:extLst>
            </p:cNvPr>
            <p:cNvSpPr/>
            <p:nvPr/>
          </p:nvSpPr>
          <p:spPr>
            <a:xfrm>
              <a:off x="11801120" y="6513554"/>
              <a:ext cx="308091" cy="2944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85" name="Graphic 1084" descr="Electric Tower outline">
              <a:extLst>
                <a:ext uri="{FF2B5EF4-FFF2-40B4-BE49-F238E27FC236}">
                  <a16:creationId xmlns:a16="http://schemas.microsoft.com/office/drawing/2014/main" id="{3AA45023-0673-FD4B-F104-F2470A584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121639" y="6536451"/>
              <a:ext cx="260179" cy="248684"/>
            </a:xfrm>
            <a:prstGeom prst="rect">
              <a:avLst/>
            </a:prstGeom>
          </p:spPr>
        </p:pic>
        <p:pic>
          <p:nvPicPr>
            <p:cNvPr id="1086" name="Graphic 1085" descr="Plugged Unplugged outline">
              <a:extLst>
                <a:ext uri="{FF2B5EF4-FFF2-40B4-BE49-F238E27FC236}">
                  <a16:creationId xmlns:a16="http://schemas.microsoft.com/office/drawing/2014/main" id="{A0D770C6-ACB2-5982-4988-94B3E0D11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11816642" y="6545140"/>
              <a:ext cx="277046" cy="264804"/>
            </a:xfrm>
            <a:prstGeom prst="rect">
              <a:avLst/>
            </a:prstGeom>
          </p:spPr>
        </p:pic>
        <p:grpSp>
          <p:nvGrpSpPr>
            <p:cNvPr id="1379" name="Group 1378">
              <a:extLst>
                <a:ext uri="{FF2B5EF4-FFF2-40B4-BE49-F238E27FC236}">
                  <a16:creationId xmlns:a16="http://schemas.microsoft.com/office/drawing/2014/main" id="{0B6F3B84-277D-3FC3-82DF-BE65F2B3C97B}"/>
                </a:ext>
              </a:extLst>
            </p:cNvPr>
            <p:cNvGrpSpPr/>
            <p:nvPr/>
          </p:nvGrpSpPr>
          <p:grpSpPr>
            <a:xfrm>
              <a:off x="11449401" y="6513554"/>
              <a:ext cx="308091" cy="294479"/>
              <a:chOff x="11449401" y="6513554"/>
              <a:chExt cx="308091" cy="294479"/>
            </a:xfrm>
          </p:grpSpPr>
          <p:sp>
            <p:nvSpPr>
              <p:cNvPr id="1083" name="Oval 1082">
                <a:extLst>
                  <a:ext uri="{FF2B5EF4-FFF2-40B4-BE49-F238E27FC236}">
                    <a16:creationId xmlns:a16="http://schemas.microsoft.com/office/drawing/2014/main" id="{5A821A81-0FCB-EEF6-0CCC-CB6014217ECC}"/>
                  </a:ext>
                </a:extLst>
              </p:cNvPr>
              <p:cNvSpPr/>
              <p:nvPr/>
            </p:nvSpPr>
            <p:spPr>
              <a:xfrm>
                <a:off x="11449401" y="6513554"/>
                <a:ext cx="308091" cy="2944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378" name="Picture 1377">
                <a:extLst>
                  <a:ext uri="{FF2B5EF4-FFF2-40B4-BE49-F238E27FC236}">
                    <a16:creationId xmlns:a16="http://schemas.microsoft.com/office/drawing/2014/main" id="{122D4072-5D9D-7948-9936-2EFA256A14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1500649" y="6548617"/>
                <a:ext cx="205593" cy="216373"/>
              </a:xfrm>
              <a:prstGeom prst="rect">
                <a:avLst/>
              </a:prstGeom>
            </p:spPr>
          </p:pic>
        </p:grpSp>
      </p:grpSp>
      <p:pic>
        <p:nvPicPr>
          <p:cNvPr id="1381" name="Picture 1380" descr="A green logo with text&#10;&#10;Description automatically generated">
            <a:extLst>
              <a:ext uri="{FF2B5EF4-FFF2-40B4-BE49-F238E27FC236}">
                <a16:creationId xmlns:a16="http://schemas.microsoft.com/office/drawing/2014/main" id="{97D87714-2992-B0CA-0E12-6819B8A97BF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605" y="163303"/>
            <a:ext cx="1294470" cy="551688"/>
          </a:xfrm>
          <a:prstGeom prst="rect">
            <a:avLst/>
          </a:prstGeom>
        </p:spPr>
      </p:pic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8F5F9D77-C694-2FF3-18E7-268BC7A760D6}"/>
              </a:ext>
            </a:extLst>
          </p:cNvPr>
          <p:cNvSpPr/>
          <p:nvPr/>
        </p:nvSpPr>
        <p:spPr>
          <a:xfrm>
            <a:off x="2470777" y="1011471"/>
            <a:ext cx="2595025" cy="376122"/>
          </a:xfrm>
          <a:prstGeom prst="chevron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FDF31F0D-FB16-1FAF-C8A1-639B9EFAB129}"/>
              </a:ext>
            </a:extLst>
          </p:cNvPr>
          <p:cNvSpPr/>
          <p:nvPr/>
        </p:nvSpPr>
        <p:spPr>
          <a:xfrm>
            <a:off x="4777465" y="1011470"/>
            <a:ext cx="2595025" cy="376122"/>
          </a:xfrm>
          <a:prstGeom prst="chevron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1DDD82E9-0997-0EF9-34B9-DBDFC33C79C3}"/>
              </a:ext>
            </a:extLst>
          </p:cNvPr>
          <p:cNvSpPr/>
          <p:nvPr/>
        </p:nvSpPr>
        <p:spPr>
          <a:xfrm>
            <a:off x="7084154" y="1011469"/>
            <a:ext cx="2595025" cy="376122"/>
          </a:xfrm>
          <a:prstGeom prst="chevron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Arrow: Chevron 20">
            <a:extLst>
              <a:ext uri="{FF2B5EF4-FFF2-40B4-BE49-F238E27FC236}">
                <a16:creationId xmlns:a16="http://schemas.microsoft.com/office/drawing/2014/main" id="{D3EC90D2-8FDE-50CB-EBE3-DF99398B4559}"/>
              </a:ext>
            </a:extLst>
          </p:cNvPr>
          <p:cNvSpPr/>
          <p:nvPr/>
        </p:nvSpPr>
        <p:spPr>
          <a:xfrm>
            <a:off x="9390843" y="1011468"/>
            <a:ext cx="2595025" cy="376122"/>
          </a:xfrm>
          <a:prstGeom prst="chevron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Arrow: Pentagon 22">
            <a:extLst>
              <a:ext uri="{FF2B5EF4-FFF2-40B4-BE49-F238E27FC236}">
                <a16:creationId xmlns:a16="http://schemas.microsoft.com/office/drawing/2014/main" id="{2AC6AF85-9D4D-8C41-AEE9-099EE3E71912}"/>
              </a:ext>
            </a:extLst>
          </p:cNvPr>
          <p:cNvSpPr/>
          <p:nvPr/>
        </p:nvSpPr>
        <p:spPr>
          <a:xfrm>
            <a:off x="202141" y="1011430"/>
            <a:ext cx="2595025" cy="376122"/>
          </a:xfrm>
          <a:prstGeom prst="homePlate">
            <a:avLst/>
          </a:prstGeom>
          <a:solidFill>
            <a:srgbClr val="CBDDE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1087E15-BC27-88F7-CBA9-4EEAD16362CB}"/>
              </a:ext>
            </a:extLst>
          </p:cNvPr>
          <p:cNvSpPr txBox="1"/>
          <p:nvPr/>
        </p:nvSpPr>
        <p:spPr>
          <a:xfrm>
            <a:off x="202141" y="1013854"/>
            <a:ext cx="233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1: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D0B2CE9-C91F-9365-93F4-1430AAA83584}"/>
              </a:ext>
            </a:extLst>
          </p:cNvPr>
          <p:cNvSpPr txBox="1"/>
          <p:nvPr/>
        </p:nvSpPr>
        <p:spPr>
          <a:xfrm>
            <a:off x="3072546" y="1013854"/>
            <a:ext cx="174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2: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6E28361-2AFF-1B20-AE09-5D309E5DE79D}"/>
              </a:ext>
            </a:extLst>
          </p:cNvPr>
          <p:cNvSpPr txBox="1"/>
          <p:nvPr/>
        </p:nvSpPr>
        <p:spPr>
          <a:xfrm>
            <a:off x="5379234" y="1013854"/>
            <a:ext cx="174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3: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CC04DA3-159D-BD94-C4B8-3B6ECDD21CFB}"/>
              </a:ext>
            </a:extLst>
          </p:cNvPr>
          <p:cNvSpPr txBox="1"/>
          <p:nvPr/>
        </p:nvSpPr>
        <p:spPr>
          <a:xfrm>
            <a:off x="7699146" y="1013854"/>
            <a:ext cx="174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4: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E7DF0C1-F24D-BA9D-7D78-03925DA24E3F}"/>
              </a:ext>
            </a:extLst>
          </p:cNvPr>
          <p:cNvSpPr txBox="1"/>
          <p:nvPr/>
        </p:nvSpPr>
        <p:spPr>
          <a:xfrm>
            <a:off x="10014519" y="1013854"/>
            <a:ext cx="191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5: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879D009-6FAB-4545-B4F6-E700BD2E0945}"/>
              </a:ext>
            </a:extLst>
          </p:cNvPr>
          <p:cNvSpPr/>
          <p:nvPr/>
        </p:nvSpPr>
        <p:spPr>
          <a:xfrm>
            <a:off x="202141" y="1653702"/>
            <a:ext cx="2414059" cy="64936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08080"/>
                </a:solidFill>
              </a:rPr>
              <a:t>What the grid is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CA9D9CF-D999-5D1A-EA20-ED9C68343D20}"/>
              </a:ext>
            </a:extLst>
          </p:cNvPr>
          <p:cNvSpPr/>
          <p:nvPr/>
        </p:nvSpPr>
        <p:spPr>
          <a:xfrm>
            <a:off x="202140" y="2457788"/>
            <a:ext cx="2414059" cy="64936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08080"/>
                </a:solidFill>
              </a:rPr>
              <a:t>How the grid is changing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6FDAC92-F554-05BB-E9EE-D8F1497D11D5}"/>
              </a:ext>
            </a:extLst>
          </p:cNvPr>
          <p:cNvSpPr/>
          <p:nvPr/>
        </p:nvSpPr>
        <p:spPr>
          <a:xfrm>
            <a:off x="202139" y="3261874"/>
            <a:ext cx="2414059" cy="64936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08080"/>
                </a:solidFill>
              </a:rPr>
              <a:t>What network operators are 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FE7C327-901D-BC48-0297-79FF67AD31BB}"/>
              </a:ext>
            </a:extLst>
          </p:cNvPr>
          <p:cNvSpPr/>
          <p:nvPr/>
        </p:nvSpPr>
        <p:spPr>
          <a:xfrm>
            <a:off x="202138" y="4039846"/>
            <a:ext cx="2414059" cy="64936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08080"/>
                </a:solidFill>
              </a:rPr>
              <a:t>How forecasting, network planning &amp; investment works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26AC228-F0AE-AE4C-AFE0-9928DEBD9A05}"/>
              </a:ext>
            </a:extLst>
          </p:cNvPr>
          <p:cNvSpPr/>
          <p:nvPr/>
        </p:nvSpPr>
        <p:spPr>
          <a:xfrm>
            <a:off x="202137" y="4817818"/>
            <a:ext cx="2414059" cy="649366"/>
          </a:xfrm>
          <a:prstGeom prst="rect">
            <a:avLst/>
          </a:prstGeom>
          <a:solidFill>
            <a:srgbClr val="CBDDE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08080"/>
                </a:solidFill>
              </a:rPr>
              <a:t>What are the constraints locally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DF72653-D239-18AD-6F57-ECD4712EC106}"/>
              </a:ext>
            </a:extLst>
          </p:cNvPr>
          <p:cNvSpPr/>
          <p:nvPr/>
        </p:nvSpPr>
        <p:spPr>
          <a:xfrm>
            <a:off x="202136" y="5595790"/>
            <a:ext cx="2414059" cy="64936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08080"/>
                </a:solidFill>
              </a:rPr>
              <a:t>How is policy changing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9A5559-0DB7-D187-B694-0FCCDB0580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07375" y="2024331"/>
            <a:ext cx="6530230" cy="367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85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7FF2956-6318-9206-6980-4CF2A1D5E7DF}"/>
              </a:ext>
            </a:extLst>
          </p:cNvPr>
          <p:cNvCxnSpPr>
            <a:stCxn id="23" idx="2"/>
            <a:endCxn id="53" idx="0"/>
          </p:cNvCxnSpPr>
          <p:nvPr/>
        </p:nvCxnSpPr>
        <p:spPr>
          <a:xfrm>
            <a:off x="1405623" y="1387552"/>
            <a:ext cx="3543" cy="4208238"/>
          </a:xfrm>
          <a:prstGeom prst="line">
            <a:avLst/>
          </a:prstGeom>
          <a:ln>
            <a:solidFill>
              <a:srgbClr val="00808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Rectangle 112">
            <a:extLst>
              <a:ext uri="{FF2B5EF4-FFF2-40B4-BE49-F238E27FC236}">
                <a16:creationId xmlns:a16="http://schemas.microsoft.com/office/drawing/2014/main" id="{F00B2ACD-8481-4111-B61C-1DDE68AB67D2}"/>
              </a:ext>
            </a:extLst>
          </p:cNvPr>
          <p:cNvSpPr/>
          <p:nvPr/>
        </p:nvSpPr>
        <p:spPr>
          <a:xfrm>
            <a:off x="0" y="0"/>
            <a:ext cx="12192000" cy="884921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A9BF6A-AF75-76C0-DEA1-B8B8A87E4F74}"/>
              </a:ext>
            </a:extLst>
          </p:cNvPr>
          <p:cNvSpPr txBox="1"/>
          <p:nvPr/>
        </p:nvSpPr>
        <p:spPr>
          <a:xfrm>
            <a:off x="148347" y="138129"/>
            <a:ext cx="88594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Structure of the process</a:t>
            </a:r>
          </a:p>
        </p:txBody>
      </p:sp>
      <p:sp>
        <p:nvSpPr>
          <p:cNvPr id="1080" name="Rectangle 1079">
            <a:extLst>
              <a:ext uri="{FF2B5EF4-FFF2-40B4-BE49-F238E27FC236}">
                <a16:creationId xmlns:a16="http://schemas.microsoft.com/office/drawing/2014/main" id="{078BDBB4-84CE-DBA3-DC54-225E5B9D3498}"/>
              </a:ext>
            </a:extLst>
          </p:cNvPr>
          <p:cNvSpPr/>
          <p:nvPr/>
        </p:nvSpPr>
        <p:spPr>
          <a:xfrm>
            <a:off x="0" y="6459369"/>
            <a:ext cx="12192000" cy="404761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80" name="Group 1379">
            <a:extLst>
              <a:ext uri="{FF2B5EF4-FFF2-40B4-BE49-F238E27FC236}">
                <a16:creationId xmlns:a16="http://schemas.microsoft.com/office/drawing/2014/main" id="{BAA1368F-61BF-77CB-A7D3-9552527B81E8}"/>
              </a:ext>
            </a:extLst>
          </p:cNvPr>
          <p:cNvGrpSpPr/>
          <p:nvPr/>
        </p:nvGrpSpPr>
        <p:grpSpPr>
          <a:xfrm>
            <a:off x="11097683" y="6513554"/>
            <a:ext cx="1011528" cy="296390"/>
            <a:chOff x="11097683" y="6513554"/>
            <a:chExt cx="1011528" cy="296390"/>
          </a:xfrm>
        </p:grpSpPr>
        <p:sp>
          <p:nvSpPr>
            <p:cNvPr id="1082" name="Oval 1081">
              <a:extLst>
                <a:ext uri="{FF2B5EF4-FFF2-40B4-BE49-F238E27FC236}">
                  <a16:creationId xmlns:a16="http://schemas.microsoft.com/office/drawing/2014/main" id="{C45B63B2-3090-C319-5AD1-E25DDD631276}"/>
                </a:ext>
              </a:extLst>
            </p:cNvPr>
            <p:cNvSpPr/>
            <p:nvPr/>
          </p:nvSpPr>
          <p:spPr>
            <a:xfrm>
              <a:off x="11097683" y="6513554"/>
              <a:ext cx="308091" cy="2944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4" name="Oval 1083">
              <a:extLst>
                <a:ext uri="{FF2B5EF4-FFF2-40B4-BE49-F238E27FC236}">
                  <a16:creationId xmlns:a16="http://schemas.microsoft.com/office/drawing/2014/main" id="{0E17DC78-E0CC-E450-B4B6-AC52B1CBF500}"/>
                </a:ext>
              </a:extLst>
            </p:cNvPr>
            <p:cNvSpPr/>
            <p:nvPr/>
          </p:nvSpPr>
          <p:spPr>
            <a:xfrm>
              <a:off x="11801120" y="6513554"/>
              <a:ext cx="308091" cy="2944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85" name="Graphic 1084" descr="Electric Tower outline">
              <a:extLst>
                <a:ext uri="{FF2B5EF4-FFF2-40B4-BE49-F238E27FC236}">
                  <a16:creationId xmlns:a16="http://schemas.microsoft.com/office/drawing/2014/main" id="{3AA45023-0673-FD4B-F104-F2470A584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121639" y="6536451"/>
              <a:ext cx="260179" cy="248684"/>
            </a:xfrm>
            <a:prstGeom prst="rect">
              <a:avLst/>
            </a:prstGeom>
          </p:spPr>
        </p:pic>
        <p:pic>
          <p:nvPicPr>
            <p:cNvPr id="1086" name="Graphic 1085" descr="Plugged Unplugged outline">
              <a:extLst>
                <a:ext uri="{FF2B5EF4-FFF2-40B4-BE49-F238E27FC236}">
                  <a16:creationId xmlns:a16="http://schemas.microsoft.com/office/drawing/2014/main" id="{A0D770C6-ACB2-5982-4988-94B3E0D11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11816642" y="6545140"/>
              <a:ext cx="277046" cy="264804"/>
            </a:xfrm>
            <a:prstGeom prst="rect">
              <a:avLst/>
            </a:prstGeom>
          </p:spPr>
        </p:pic>
        <p:grpSp>
          <p:nvGrpSpPr>
            <p:cNvPr id="1379" name="Group 1378">
              <a:extLst>
                <a:ext uri="{FF2B5EF4-FFF2-40B4-BE49-F238E27FC236}">
                  <a16:creationId xmlns:a16="http://schemas.microsoft.com/office/drawing/2014/main" id="{0B6F3B84-277D-3FC3-82DF-BE65F2B3C97B}"/>
                </a:ext>
              </a:extLst>
            </p:cNvPr>
            <p:cNvGrpSpPr/>
            <p:nvPr/>
          </p:nvGrpSpPr>
          <p:grpSpPr>
            <a:xfrm>
              <a:off x="11449401" y="6513554"/>
              <a:ext cx="308091" cy="294479"/>
              <a:chOff x="11449401" y="6513554"/>
              <a:chExt cx="308091" cy="294479"/>
            </a:xfrm>
          </p:grpSpPr>
          <p:sp>
            <p:nvSpPr>
              <p:cNvPr id="1083" name="Oval 1082">
                <a:extLst>
                  <a:ext uri="{FF2B5EF4-FFF2-40B4-BE49-F238E27FC236}">
                    <a16:creationId xmlns:a16="http://schemas.microsoft.com/office/drawing/2014/main" id="{5A821A81-0FCB-EEF6-0CCC-CB6014217ECC}"/>
                  </a:ext>
                </a:extLst>
              </p:cNvPr>
              <p:cNvSpPr/>
              <p:nvPr/>
            </p:nvSpPr>
            <p:spPr>
              <a:xfrm>
                <a:off x="11449401" y="6513554"/>
                <a:ext cx="308091" cy="2944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378" name="Picture 1377">
                <a:extLst>
                  <a:ext uri="{FF2B5EF4-FFF2-40B4-BE49-F238E27FC236}">
                    <a16:creationId xmlns:a16="http://schemas.microsoft.com/office/drawing/2014/main" id="{122D4072-5D9D-7948-9936-2EFA256A14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1500649" y="6548617"/>
                <a:ext cx="205593" cy="216373"/>
              </a:xfrm>
              <a:prstGeom prst="rect">
                <a:avLst/>
              </a:prstGeom>
            </p:spPr>
          </p:pic>
        </p:grpSp>
      </p:grpSp>
      <p:pic>
        <p:nvPicPr>
          <p:cNvPr id="1381" name="Picture 1380" descr="A green logo with text&#10;&#10;Description automatically generated">
            <a:extLst>
              <a:ext uri="{FF2B5EF4-FFF2-40B4-BE49-F238E27FC236}">
                <a16:creationId xmlns:a16="http://schemas.microsoft.com/office/drawing/2014/main" id="{97D87714-2992-B0CA-0E12-6819B8A97BF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605" y="163303"/>
            <a:ext cx="1294470" cy="551688"/>
          </a:xfrm>
          <a:prstGeom prst="rect">
            <a:avLst/>
          </a:prstGeom>
        </p:spPr>
      </p:pic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8F5F9D77-C694-2FF3-18E7-268BC7A760D6}"/>
              </a:ext>
            </a:extLst>
          </p:cNvPr>
          <p:cNvSpPr/>
          <p:nvPr/>
        </p:nvSpPr>
        <p:spPr>
          <a:xfrm>
            <a:off x="2470777" y="1011471"/>
            <a:ext cx="2595025" cy="376122"/>
          </a:xfrm>
          <a:prstGeom prst="chevron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FDF31F0D-FB16-1FAF-C8A1-639B9EFAB129}"/>
              </a:ext>
            </a:extLst>
          </p:cNvPr>
          <p:cNvSpPr/>
          <p:nvPr/>
        </p:nvSpPr>
        <p:spPr>
          <a:xfrm>
            <a:off x="4777465" y="1011470"/>
            <a:ext cx="2595025" cy="376122"/>
          </a:xfrm>
          <a:prstGeom prst="chevron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1DDD82E9-0997-0EF9-34B9-DBDFC33C79C3}"/>
              </a:ext>
            </a:extLst>
          </p:cNvPr>
          <p:cNvSpPr/>
          <p:nvPr/>
        </p:nvSpPr>
        <p:spPr>
          <a:xfrm>
            <a:off x="7084154" y="1011469"/>
            <a:ext cx="2595025" cy="376122"/>
          </a:xfrm>
          <a:prstGeom prst="chevron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Arrow: Chevron 20">
            <a:extLst>
              <a:ext uri="{FF2B5EF4-FFF2-40B4-BE49-F238E27FC236}">
                <a16:creationId xmlns:a16="http://schemas.microsoft.com/office/drawing/2014/main" id="{D3EC90D2-8FDE-50CB-EBE3-DF99398B4559}"/>
              </a:ext>
            </a:extLst>
          </p:cNvPr>
          <p:cNvSpPr/>
          <p:nvPr/>
        </p:nvSpPr>
        <p:spPr>
          <a:xfrm>
            <a:off x="9390843" y="1011468"/>
            <a:ext cx="2595025" cy="376122"/>
          </a:xfrm>
          <a:prstGeom prst="chevron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Arrow: Pentagon 22">
            <a:extLst>
              <a:ext uri="{FF2B5EF4-FFF2-40B4-BE49-F238E27FC236}">
                <a16:creationId xmlns:a16="http://schemas.microsoft.com/office/drawing/2014/main" id="{2AC6AF85-9D4D-8C41-AEE9-099EE3E71912}"/>
              </a:ext>
            </a:extLst>
          </p:cNvPr>
          <p:cNvSpPr/>
          <p:nvPr/>
        </p:nvSpPr>
        <p:spPr>
          <a:xfrm>
            <a:off x="202141" y="1011430"/>
            <a:ext cx="2595025" cy="376122"/>
          </a:xfrm>
          <a:prstGeom prst="homePlate">
            <a:avLst/>
          </a:prstGeom>
          <a:solidFill>
            <a:srgbClr val="CBDDE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1087E15-BC27-88F7-CBA9-4EEAD16362CB}"/>
              </a:ext>
            </a:extLst>
          </p:cNvPr>
          <p:cNvSpPr txBox="1"/>
          <p:nvPr/>
        </p:nvSpPr>
        <p:spPr>
          <a:xfrm>
            <a:off x="202141" y="1013854"/>
            <a:ext cx="233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1: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D0B2CE9-C91F-9365-93F4-1430AAA83584}"/>
              </a:ext>
            </a:extLst>
          </p:cNvPr>
          <p:cNvSpPr txBox="1"/>
          <p:nvPr/>
        </p:nvSpPr>
        <p:spPr>
          <a:xfrm>
            <a:off x="3072546" y="1013854"/>
            <a:ext cx="174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2: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6E28361-2AFF-1B20-AE09-5D309E5DE79D}"/>
              </a:ext>
            </a:extLst>
          </p:cNvPr>
          <p:cNvSpPr txBox="1"/>
          <p:nvPr/>
        </p:nvSpPr>
        <p:spPr>
          <a:xfrm>
            <a:off x="5379234" y="1013854"/>
            <a:ext cx="174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3: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CC04DA3-159D-BD94-C4B8-3B6ECDD21CFB}"/>
              </a:ext>
            </a:extLst>
          </p:cNvPr>
          <p:cNvSpPr txBox="1"/>
          <p:nvPr/>
        </p:nvSpPr>
        <p:spPr>
          <a:xfrm>
            <a:off x="7699146" y="1013854"/>
            <a:ext cx="174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4: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E7DF0C1-F24D-BA9D-7D78-03925DA24E3F}"/>
              </a:ext>
            </a:extLst>
          </p:cNvPr>
          <p:cNvSpPr txBox="1"/>
          <p:nvPr/>
        </p:nvSpPr>
        <p:spPr>
          <a:xfrm>
            <a:off x="10014519" y="1013854"/>
            <a:ext cx="191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5: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879D009-6FAB-4545-B4F6-E700BD2E0945}"/>
              </a:ext>
            </a:extLst>
          </p:cNvPr>
          <p:cNvSpPr/>
          <p:nvPr/>
        </p:nvSpPr>
        <p:spPr>
          <a:xfrm>
            <a:off x="202141" y="1653702"/>
            <a:ext cx="2414059" cy="64936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08080"/>
                </a:solidFill>
              </a:rPr>
              <a:t>What the grid is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CA9D9CF-D999-5D1A-EA20-ED9C68343D20}"/>
              </a:ext>
            </a:extLst>
          </p:cNvPr>
          <p:cNvSpPr/>
          <p:nvPr/>
        </p:nvSpPr>
        <p:spPr>
          <a:xfrm>
            <a:off x="202140" y="2457788"/>
            <a:ext cx="2414059" cy="64936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08080"/>
                </a:solidFill>
              </a:rPr>
              <a:t>How the grid is changing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6FDAC92-F554-05BB-E9EE-D8F1497D11D5}"/>
              </a:ext>
            </a:extLst>
          </p:cNvPr>
          <p:cNvSpPr/>
          <p:nvPr/>
        </p:nvSpPr>
        <p:spPr>
          <a:xfrm>
            <a:off x="202139" y="3261874"/>
            <a:ext cx="2414059" cy="64936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08080"/>
                </a:solidFill>
              </a:rPr>
              <a:t>What network operators are 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FE7C327-901D-BC48-0297-79FF67AD31BB}"/>
              </a:ext>
            </a:extLst>
          </p:cNvPr>
          <p:cNvSpPr/>
          <p:nvPr/>
        </p:nvSpPr>
        <p:spPr>
          <a:xfrm>
            <a:off x="202138" y="4039846"/>
            <a:ext cx="2414059" cy="64936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08080"/>
                </a:solidFill>
              </a:rPr>
              <a:t>How forecasting, network planning &amp; investment works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26AC228-F0AE-AE4C-AFE0-9928DEBD9A05}"/>
              </a:ext>
            </a:extLst>
          </p:cNvPr>
          <p:cNvSpPr/>
          <p:nvPr/>
        </p:nvSpPr>
        <p:spPr>
          <a:xfrm>
            <a:off x="202137" y="4817818"/>
            <a:ext cx="2414059" cy="64936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08080"/>
                </a:solidFill>
              </a:rPr>
              <a:t>What are the constraints locally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DF72653-D239-18AD-6F57-ECD4712EC106}"/>
              </a:ext>
            </a:extLst>
          </p:cNvPr>
          <p:cNvSpPr/>
          <p:nvPr/>
        </p:nvSpPr>
        <p:spPr>
          <a:xfrm>
            <a:off x="202136" y="5595790"/>
            <a:ext cx="2414059" cy="649366"/>
          </a:xfrm>
          <a:prstGeom prst="rect">
            <a:avLst/>
          </a:prstGeom>
          <a:solidFill>
            <a:srgbClr val="CBDDE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08080"/>
                </a:solidFill>
              </a:rPr>
              <a:t>How is policy changing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A637892-0C4E-C400-9D0E-E868929F4D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45742" y="1954179"/>
            <a:ext cx="6488320" cy="365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25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7FF2956-6318-9206-6980-4CF2A1D5E7DF}"/>
              </a:ext>
            </a:extLst>
          </p:cNvPr>
          <p:cNvCxnSpPr>
            <a:stCxn id="23" idx="2"/>
            <a:endCxn id="53" idx="0"/>
          </p:cNvCxnSpPr>
          <p:nvPr/>
        </p:nvCxnSpPr>
        <p:spPr>
          <a:xfrm>
            <a:off x="1405623" y="1387552"/>
            <a:ext cx="3543" cy="4208238"/>
          </a:xfrm>
          <a:prstGeom prst="line">
            <a:avLst/>
          </a:prstGeom>
          <a:ln>
            <a:solidFill>
              <a:srgbClr val="00808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Rectangle 112">
            <a:extLst>
              <a:ext uri="{FF2B5EF4-FFF2-40B4-BE49-F238E27FC236}">
                <a16:creationId xmlns:a16="http://schemas.microsoft.com/office/drawing/2014/main" id="{F00B2ACD-8481-4111-B61C-1DDE68AB67D2}"/>
              </a:ext>
            </a:extLst>
          </p:cNvPr>
          <p:cNvSpPr/>
          <p:nvPr/>
        </p:nvSpPr>
        <p:spPr>
          <a:xfrm>
            <a:off x="0" y="0"/>
            <a:ext cx="12192000" cy="884921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A9BF6A-AF75-76C0-DEA1-B8B8A87E4F74}"/>
              </a:ext>
            </a:extLst>
          </p:cNvPr>
          <p:cNvSpPr txBox="1"/>
          <p:nvPr/>
        </p:nvSpPr>
        <p:spPr>
          <a:xfrm>
            <a:off x="148347" y="138129"/>
            <a:ext cx="88594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Structure of the process</a:t>
            </a:r>
          </a:p>
        </p:txBody>
      </p:sp>
      <p:sp>
        <p:nvSpPr>
          <p:cNvPr id="1080" name="Rectangle 1079">
            <a:extLst>
              <a:ext uri="{FF2B5EF4-FFF2-40B4-BE49-F238E27FC236}">
                <a16:creationId xmlns:a16="http://schemas.microsoft.com/office/drawing/2014/main" id="{078BDBB4-84CE-DBA3-DC54-225E5B9D3498}"/>
              </a:ext>
            </a:extLst>
          </p:cNvPr>
          <p:cNvSpPr/>
          <p:nvPr/>
        </p:nvSpPr>
        <p:spPr>
          <a:xfrm>
            <a:off x="0" y="6459369"/>
            <a:ext cx="12192000" cy="404761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80" name="Group 1379">
            <a:extLst>
              <a:ext uri="{FF2B5EF4-FFF2-40B4-BE49-F238E27FC236}">
                <a16:creationId xmlns:a16="http://schemas.microsoft.com/office/drawing/2014/main" id="{BAA1368F-61BF-77CB-A7D3-9552527B81E8}"/>
              </a:ext>
            </a:extLst>
          </p:cNvPr>
          <p:cNvGrpSpPr/>
          <p:nvPr/>
        </p:nvGrpSpPr>
        <p:grpSpPr>
          <a:xfrm>
            <a:off x="11097683" y="6513554"/>
            <a:ext cx="1011528" cy="296390"/>
            <a:chOff x="11097683" y="6513554"/>
            <a:chExt cx="1011528" cy="296390"/>
          </a:xfrm>
        </p:grpSpPr>
        <p:sp>
          <p:nvSpPr>
            <p:cNvPr id="1082" name="Oval 1081">
              <a:extLst>
                <a:ext uri="{FF2B5EF4-FFF2-40B4-BE49-F238E27FC236}">
                  <a16:creationId xmlns:a16="http://schemas.microsoft.com/office/drawing/2014/main" id="{C45B63B2-3090-C319-5AD1-E25DDD631276}"/>
                </a:ext>
              </a:extLst>
            </p:cNvPr>
            <p:cNvSpPr/>
            <p:nvPr/>
          </p:nvSpPr>
          <p:spPr>
            <a:xfrm>
              <a:off x="11097683" y="6513554"/>
              <a:ext cx="308091" cy="2944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4" name="Oval 1083">
              <a:extLst>
                <a:ext uri="{FF2B5EF4-FFF2-40B4-BE49-F238E27FC236}">
                  <a16:creationId xmlns:a16="http://schemas.microsoft.com/office/drawing/2014/main" id="{0E17DC78-E0CC-E450-B4B6-AC52B1CBF500}"/>
                </a:ext>
              </a:extLst>
            </p:cNvPr>
            <p:cNvSpPr/>
            <p:nvPr/>
          </p:nvSpPr>
          <p:spPr>
            <a:xfrm>
              <a:off x="11801120" y="6513554"/>
              <a:ext cx="308091" cy="2944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85" name="Graphic 1084" descr="Electric Tower outline">
              <a:extLst>
                <a:ext uri="{FF2B5EF4-FFF2-40B4-BE49-F238E27FC236}">
                  <a16:creationId xmlns:a16="http://schemas.microsoft.com/office/drawing/2014/main" id="{3AA45023-0673-FD4B-F104-F2470A584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121639" y="6536451"/>
              <a:ext cx="260179" cy="248684"/>
            </a:xfrm>
            <a:prstGeom prst="rect">
              <a:avLst/>
            </a:prstGeom>
          </p:spPr>
        </p:pic>
        <p:pic>
          <p:nvPicPr>
            <p:cNvPr id="1086" name="Graphic 1085" descr="Plugged Unplugged outline">
              <a:extLst>
                <a:ext uri="{FF2B5EF4-FFF2-40B4-BE49-F238E27FC236}">
                  <a16:creationId xmlns:a16="http://schemas.microsoft.com/office/drawing/2014/main" id="{A0D770C6-ACB2-5982-4988-94B3E0D11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11816642" y="6545140"/>
              <a:ext cx="277046" cy="264804"/>
            </a:xfrm>
            <a:prstGeom prst="rect">
              <a:avLst/>
            </a:prstGeom>
          </p:spPr>
        </p:pic>
        <p:grpSp>
          <p:nvGrpSpPr>
            <p:cNvPr id="1379" name="Group 1378">
              <a:extLst>
                <a:ext uri="{FF2B5EF4-FFF2-40B4-BE49-F238E27FC236}">
                  <a16:creationId xmlns:a16="http://schemas.microsoft.com/office/drawing/2014/main" id="{0B6F3B84-277D-3FC3-82DF-BE65F2B3C97B}"/>
                </a:ext>
              </a:extLst>
            </p:cNvPr>
            <p:cNvGrpSpPr/>
            <p:nvPr/>
          </p:nvGrpSpPr>
          <p:grpSpPr>
            <a:xfrm>
              <a:off x="11449401" y="6513554"/>
              <a:ext cx="308091" cy="294479"/>
              <a:chOff x="11449401" y="6513554"/>
              <a:chExt cx="308091" cy="294479"/>
            </a:xfrm>
          </p:grpSpPr>
          <p:sp>
            <p:nvSpPr>
              <p:cNvPr id="1083" name="Oval 1082">
                <a:extLst>
                  <a:ext uri="{FF2B5EF4-FFF2-40B4-BE49-F238E27FC236}">
                    <a16:creationId xmlns:a16="http://schemas.microsoft.com/office/drawing/2014/main" id="{5A821A81-0FCB-EEF6-0CCC-CB6014217ECC}"/>
                  </a:ext>
                </a:extLst>
              </p:cNvPr>
              <p:cNvSpPr/>
              <p:nvPr/>
            </p:nvSpPr>
            <p:spPr>
              <a:xfrm>
                <a:off x="11449401" y="6513554"/>
                <a:ext cx="308091" cy="2944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378" name="Picture 1377">
                <a:extLst>
                  <a:ext uri="{FF2B5EF4-FFF2-40B4-BE49-F238E27FC236}">
                    <a16:creationId xmlns:a16="http://schemas.microsoft.com/office/drawing/2014/main" id="{122D4072-5D9D-7948-9936-2EFA256A14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1500649" y="6548617"/>
                <a:ext cx="205593" cy="216373"/>
              </a:xfrm>
              <a:prstGeom prst="rect">
                <a:avLst/>
              </a:prstGeom>
            </p:spPr>
          </p:pic>
        </p:grpSp>
      </p:grpSp>
      <p:pic>
        <p:nvPicPr>
          <p:cNvPr id="1381" name="Picture 1380" descr="A green logo with text&#10;&#10;Description automatically generated">
            <a:extLst>
              <a:ext uri="{FF2B5EF4-FFF2-40B4-BE49-F238E27FC236}">
                <a16:creationId xmlns:a16="http://schemas.microsoft.com/office/drawing/2014/main" id="{97D87714-2992-B0CA-0E12-6819B8A97BF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605" y="163303"/>
            <a:ext cx="1294470" cy="551688"/>
          </a:xfrm>
          <a:prstGeom prst="rect">
            <a:avLst/>
          </a:prstGeom>
        </p:spPr>
      </p:pic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8F5F9D77-C694-2FF3-18E7-268BC7A760D6}"/>
              </a:ext>
            </a:extLst>
          </p:cNvPr>
          <p:cNvSpPr/>
          <p:nvPr/>
        </p:nvSpPr>
        <p:spPr>
          <a:xfrm>
            <a:off x="2470777" y="1011471"/>
            <a:ext cx="2595025" cy="376122"/>
          </a:xfrm>
          <a:prstGeom prst="chevron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FDF31F0D-FB16-1FAF-C8A1-639B9EFAB129}"/>
              </a:ext>
            </a:extLst>
          </p:cNvPr>
          <p:cNvSpPr/>
          <p:nvPr/>
        </p:nvSpPr>
        <p:spPr>
          <a:xfrm>
            <a:off x="4777465" y="1011470"/>
            <a:ext cx="2595025" cy="376122"/>
          </a:xfrm>
          <a:prstGeom prst="chevron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1DDD82E9-0997-0EF9-34B9-DBDFC33C79C3}"/>
              </a:ext>
            </a:extLst>
          </p:cNvPr>
          <p:cNvSpPr/>
          <p:nvPr/>
        </p:nvSpPr>
        <p:spPr>
          <a:xfrm>
            <a:off x="7084154" y="1011469"/>
            <a:ext cx="2595025" cy="376122"/>
          </a:xfrm>
          <a:prstGeom prst="chevron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Arrow: Chevron 20">
            <a:extLst>
              <a:ext uri="{FF2B5EF4-FFF2-40B4-BE49-F238E27FC236}">
                <a16:creationId xmlns:a16="http://schemas.microsoft.com/office/drawing/2014/main" id="{D3EC90D2-8FDE-50CB-EBE3-DF99398B4559}"/>
              </a:ext>
            </a:extLst>
          </p:cNvPr>
          <p:cNvSpPr/>
          <p:nvPr/>
        </p:nvSpPr>
        <p:spPr>
          <a:xfrm>
            <a:off x="9390843" y="1011468"/>
            <a:ext cx="2595025" cy="376122"/>
          </a:xfrm>
          <a:prstGeom prst="chevron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Arrow: Pentagon 22">
            <a:extLst>
              <a:ext uri="{FF2B5EF4-FFF2-40B4-BE49-F238E27FC236}">
                <a16:creationId xmlns:a16="http://schemas.microsoft.com/office/drawing/2014/main" id="{2AC6AF85-9D4D-8C41-AEE9-099EE3E71912}"/>
              </a:ext>
            </a:extLst>
          </p:cNvPr>
          <p:cNvSpPr/>
          <p:nvPr/>
        </p:nvSpPr>
        <p:spPr>
          <a:xfrm>
            <a:off x="202141" y="1011430"/>
            <a:ext cx="2595025" cy="376122"/>
          </a:xfrm>
          <a:prstGeom prst="homePlate">
            <a:avLst/>
          </a:prstGeom>
          <a:solidFill>
            <a:srgbClr val="CBDDE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1087E15-BC27-88F7-CBA9-4EEAD16362CB}"/>
              </a:ext>
            </a:extLst>
          </p:cNvPr>
          <p:cNvSpPr txBox="1"/>
          <p:nvPr/>
        </p:nvSpPr>
        <p:spPr>
          <a:xfrm>
            <a:off x="202141" y="1013854"/>
            <a:ext cx="233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1: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D0B2CE9-C91F-9365-93F4-1430AAA83584}"/>
              </a:ext>
            </a:extLst>
          </p:cNvPr>
          <p:cNvSpPr txBox="1"/>
          <p:nvPr/>
        </p:nvSpPr>
        <p:spPr>
          <a:xfrm>
            <a:off x="3072546" y="1013854"/>
            <a:ext cx="174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2: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6E28361-2AFF-1B20-AE09-5D309E5DE79D}"/>
              </a:ext>
            </a:extLst>
          </p:cNvPr>
          <p:cNvSpPr txBox="1"/>
          <p:nvPr/>
        </p:nvSpPr>
        <p:spPr>
          <a:xfrm>
            <a:off x="5379234" y="1013854"/>
            <a:ext cx="174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3: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CC04DA3-159D-BD94-C4B8-3B6ECDD21CFB}"/>
              </a:ext>
            </a:extLst>
          </p:cNvPr>
          <p:cNvSpPr txBox="1"/>
          <p:nvPr/>
        </p:nvSpPr>
        <p:spPr>
          <a:xfrm>
            <a:off x="7699146" y="1013854"/>
            <a:ext cx="174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4: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E7DF0C1-F24D-BA9D-7D78-03925DA24E3F}"/>
              </a:ext>
            </a:extLst>
          </p:cNvPr>
          <p:cNvSpPr txBox="1"/>
          <p:nvPr/>
        </p:nvSpPr>
        <p:spPr>
          <a:xfrm>
            <a:off x="10014519" y="1013854"/>
            <a:ext cx="191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5: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879D009-6FAB-4545-B4F6-E700BD2E0945}"/>
              </a:ext>
            </a:extLst>
          </p:cNvPr>
          <p:cNvSpPr/>
          <p:nvPr/>
        </p:nvSpPr>
        <p:spPr>
          <a:xfrm>
            <a:off x="202141" y="1653702"/>
            <a:ext cx="2414059" cy="64936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08080"/>
                </a:solidFill>
              </a:rPr>
              <a:t>What the grid is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CA9D9CF-D999-5D1A-EA20-ED9C68343D20}"/>
              </a:ext>
            </a:extLst>
          </p:cNvPr>
          <p:cNvSpPr/>
          <p:nvPr/>
        </p:nvSpPr>
        <p:spPr>
          <a:xfrm>
            <a:off x="202140" y="2457788"/>
            <a:ext cx="2414059" cy="64936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08080"/>
                </a:solidFill>
              </a:rPr>
              <a:t>How the grid is changing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6FDAC92-F554-05BB-E9EE-D8F1497D11D5}"/>
              </a:ext>
            </a:extLst>
          </p:cNvPr>
          <p:cNvSpPr/>
          <p:nvPr/>
        </p:nvSpPr>
        <p:spPr>
          <a:xfrm>
            <a:off x="202139" y="3261874"/>
            <a:ext cx="2414059" cy="64936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08080"/>
                </a:solidFill>
              </a:rPr>
              <a:t>What network operators are 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FE7C327-901D-BC48-0297-79FF67AD31BB}"/>
              </a:ext>
            </a:extLst>
          </p:cNvPr>
          <p:cNvSpPr/>
          <p:nvPr/>
        </p:nvSpPr>
        <p:spPr>
          <a:xfrm>
            <a:off x="202138" y="4039846"/>
            <a:ext cx="2414059" cy="64936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08080"/>
                </a:solidFill>
              </a:rPr>
              <a:t>How forecasting, network planning &amp; investment works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26AC228-F0AE-AE4C-AFE0-9928DEBD9A05}"/>
              </a:ext>
            </a:extLst>
          </p:cNvPr>
          <p:cNvSpPr/>
          <p:nvPr/>
        </p:nvSpPr>
        <p:spPr>
          <a:xfrm>
            <a:off x="202137" y="4817818"/>
            <a:ext cx="2414059" cy="64936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08080"/>
                </a:solidFill>
              </a:rPr>
              <a:t>What are the constraints locally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DF72653-D239-18AD-6F57-ECD4712EC106}"/>
              </a:ext>
            </a:extLst>
          </p:cNvPr>
          <p:cNvSpPr/>
          <p:nvPr/>
        </p:nvSpPr>
        <p:spPr>
          <a:xfrm>
            <a:off x="202136" y="5595790"/>
            <a:ext cx="2414059" cy="64936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08080"/>
                </a:solidFill>
              </a:rPr>
              <a:t>How is policy changing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5A8850-9617-9691-1D2E-ED7CA9CF359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49522" y="2817028"/>
            <a:ext cx="3781425" cy="1514475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68E1989F-1918-71C7-74D8-982E7E48616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3059" y="2868588"/>
            <a:ext cx="2621339" cy="12660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1E5F4B-ABF7-93D1-00A8-610E66EFED95}"/>
              </a:ext>
            </a:extLst>
          </p:cNvPr>
          <p:cNvSpPr txBox="1"/>
          <p:nvPr/>
        </p:nvSpPr>
        <p:spPr>
          <a:xfrm>
            <a:off x="3020438" y="1473312"/>
            <a:ext cx="878068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b="1" dirty="0">
                <a:solidFill>
                  <a:srgbClr val="008080"/>
                </a:solidFill>
                <a:effectLst/>
                <a:latin typeface="+mj-lt"/>
                <a:ea typeface="Calibri" panose="020F0502020204030204" pitchFamily="34" charset="0"/>
              </a:rPr>
              <a:t>Q&amp;A</a:t>
            </a:r>
          </a:p>
          <a:p>
            <a:r>
              <a:rPr lang="en-GB" sz="2200" dirty="0">
                <a:effectLst/>
                <a:latin typeface="+mj-lt"/>
                <a:ea typeface="Calibri" panose="020F0502020204030204" pitchFamily="34" charset="0"/>
              </a:rPr>
              <a:t>The Q&amp;A session had external </a:t>
            </a:r>
            <a:r>
              <a:rPr lang="en-GB" sz="2200" dirty="0">
                <a:latin typeface="+mj-lt"/>
                <a:ea typeface="Calibri" panose="020F0502020204030204" pitchFamily="34" charset="0"/>
              </a:rPr>
              <a:t>independent expert support from…</a:t>
            </a:r>
            <a:endParaRPr lang="en-GB" sz="2200" dirty="0"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1FFE21-34AC-50B8-71C9-3B2A47088ABB}"/>
              </a:ext>
            </a:extLst>
          </p:cNvPr>
          <p:cNvSpPr txBox="1"/>
          <p:nvPr/>
        </p:nvSpPr>
        <p:spPr>
          <a:xfrm>
            <a:off x="2976326" y="4876684"/>
            <a:ext cx="900954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dirty="0">
                <a:effectLst/>
                <a:latin typeface="+mj-lt"/>
                <a:ea typeface="Calibri" panose="020F0502020204030204" pitchFamily="34" charset="0"/>
              </a:rPr>
              <a:t>This session helped to establish confidence</a:t>
            </a:r>
            <a:r>
              <a:rPr lang="en-GB" sz="2200" dirty="0">
                <a:latin typeface="+mj-lt"/>
                <a:ea typeface="Calibri" panose="020F0502020204030204" pitchFamily="34" charset="0"/>
              </a:rPr>
              <a:t> that</a:t>
            </a:r>
            <a:r>
              <a:rPr lang="en-GB" sz="2200" dirty="0">
                <a:effectLst/>
                <a:latin typeface="+mj-lt"/>
                <a:ea typeface="Calibri" panose="020F0502020204030204" pitchFamily="34" charset="0"/>
              </a:rPr>
              <a:t> was indispensable for the evidence-gathering phase</a:t>
            </a:r>
            <a:r>
              <a:rPr lang="en-GB" sz="2200" dirty="0">
                <a:latin typeface="+mj-lt"/>
                <a:ea typeface="Calibri" panose="020F0502020204030204" pitchFamily="34" charset="0"/>
              </a:rPr>
              <a:t>. Don’t try to replace this with a written briefing (though that’s a helpful supplement).</a:t>
            </a:r>
          </a:p>
        </p:txBody>
      </p:sp>
    </p:spTree>
    <p:extLst>
      <p:ext uri="{BB962C8B-B14F-4D97-AF65-F5344CB8AC3E}">
        <p14:creationId xmlns:p14="http://schemas.microsoft.com/office/powerpoint/2010/main" val="170824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7FF2956-6318-9206-6980-4CF2A1D5E7DF}"/>
              </a:ext>
            </a:extLst>
          </p:cNvPr>
          <p:cNvCxnSpPr>
            <a:cxnSpLocks/>
            <a:endCxn id="3" idx="0"/>
          </p:cNvCxnSpPr>
          <p:nvPr/>
        </p:nvCxnSpPr>
        <p:spPr>
          <a:xfrm>
            <a:off x="1409166" y="1507067"/>
            <a:ext cx="2" cy="3301560"/>
          </a:xfrm>
          <a:prstGeom prst="line">
            <a:avLst/>
          </a:prstGeom>
          <a:ln>
            <a:solidFill>
              <a:srgbClr val="00808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Rectangle 112">
            <a:extLst>
              <a:ext uri="{FF2B5EF4-FFF2-40B4-BE49-F238E27FC236}">
                <a16:creationId xmlns:a16="http://schemas.microsoft.com/office/drawing/2014/main" id="{F00B2ACD-8481-4111-B61C-1DDE68AB67D2}"/>
              </a:ext>
            </a:extLst>
          </p:cNvPr>
          <p:cNvSpPr/>
          <p:nvPr/>
        </p:nvSpPr>
        <p:spPr>
          <a:xfrm>
            <a:off x="0" y="0"/>
            <a:ext cx="12192000" cy="884921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A9BF6A-AF75-76C0-DEA1-B8B8A87E4F74}"/>
              </a:ext>
            </a:extLst>
          </p:cNvPr>
          <p:cNvSpPr txBox="1"/>
          <p:nvPr/>
        </p:nvSpPr>
        <p:spPr>
          <a:xfrm>
            <a:off x="148347" y="138129"/>
            <a:ext cx="88594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Structure of the process</a:t>
            </a:r>
          </a:p>
        </p:txBody>
      </p:sp>
      <p:sp>
        <p:nvSpPr>
          <p:cNvPr id="1080" name="Rectangle 1079">
            <a:extLst>
              <a:ext uri="{FF2B5EF4-FFF2-40B4-BE49-F238E27FC236}">
                <a16:creationId xmlns:a16="http://schemas.microsoft.com/office/drawing/2014/main" id="{078BDBB4-84CE-DBA3-DC54-225E5B9D3498}"/>
              </a:ext>
            </a:extLst>
          </p:cNvPr>
          <p:cNvSpPr/>
          <p:nvPr/>
        </p:nvSpPr>
        <p:spPr>
          <a:xfrm>
            <a:off x="0" y="6459369"/>
            <a:ext cx="12192000" cy="404761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80" name="Group 1379">
            <a:extLst>
              <a:ext uri="{FF2B5EF4-FFF2-40B4-BE49-F238E27FC236}">
                <a16:creationId xmlns:a16="http://schemas.microsoft.com/office/drawing/2014/main" id="{BAA1368F-61BF-77CB-A7D3-9552527B81E8}"/>
              </a:ext>
            </a:extLst>
          </p:cNvPr>
          <p:cNvGrpSpPr/>
          <p:nvPr/>
        </p:nvGrpSpPr>
        <p:grpSpPr>
          <a:xfrm>
            <a:off x="11097683" y="6513554"/>
            <a:ext cx="1011528" cy="296390"/>
            <a:chOff x="11097683" y="6513554"/>
            <a:chExt cx="1011528" cy="296390"/>
          </a:xfrm>
        </p:grpSpPr>
        <p:sp>
          <p:nvSpPr>
            <p:cNvPr id="1082" name="Oval 1081">
              <a:extLst>
                <a:ext uri="{FF2B5EF4-FFF2-40B4-BE49-F238E27FC236}">
                  <a16:creationId xmlns:a16="http://schemas.microsoft.com/office/drawing/2014/main" id="{C45B63B2-3090-C319-5AD1-E25DDD631276}"/>
                </a:ext>
              </a:extLst>
            </p:cNvPr>
            <p:cNvSpPr/>
            <p:nvPr/>
          </p:nvSpPr>
          <p:spPr>
            <a:xfrm>
              <a:off x="11097683" y="6513554"/>
              <a:ext cx="308091" cy="2944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4" name="Oval 1083">
              <a:extLst>
                <a:ext uri="{FF2B5EF4-FFF2-40B4-BE49-F238E27FC236}">
                  <a16:creationId xmlns:a16="http://schemas.microsoft.com/office/drawing/2014/main" id="{0E17DC78-E0CC-E450-B4B6-AC52B1CBF500}"/>
                </a:ext>
              </a:extLst>
            </p:cNvPr>
            <p:cNvSpPr/>
            <p:nvPr/>
          </p:nvSpPr>
          <p:spPr>
            <a:xfrm>
              <a:off x="11801120" y="6513554"/>
              <a:ext cx="308091" cy="2944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85" name="Graphic 1084" descr="Electric Tower outline">
              <a:extLst>
                <a:ext uri="{FF2B5EF4-FFF2-40B4-BE49-F238E27FC236}">
                  <a16:creationId xmlns:a16="http://schemas.microsoft.com/office/drawing/2014/main" id="{3AA45023-0673-FD4B-F104-F2470A584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121639" y="6536451"/>
              <a:ext cx="260179" cy="248684"/>
            </a:xfrm>
            <a:prstGeom prst="rect">
              <a:avLst/>
            </a:prstGeom>
          </p:spPr>
        </p:pic>
        <p:pic>
          <p:nvPicPr>
            <p:cNvPr id="1086" name="Graphic 1085" descr="Plugged Unplugged outline">
              <a:extLst>
                <a:ext uri="{FF2B5EF4-FFF2-40B4-BE49-F238E27FC236}">
                  <a16:creationId xmlns:a16="http://schemas.microsoft.com/office/drawing/2014/main" id="{A0D770C6-ACB2-5982-4988-94B3E0D11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11816642" y="6545140"/>
              <a:ext cx="277046" cy="264804"/>
            </a:xfrm>
            <a:prstGeom prst="rect">
              <a:avLst/>
            </a:prstGeom>
          </p:spPr>
        </p:pic>
        <p:grpSp>
          <p:nvGrpSpPr>
            <p:cNvPr id="1379" name="Group 1378">
              <a:extLst>
                <a:ext uri="{FF2B5EF4-FFF2-40B4-BE49-F238E27FC236}">
                  <a16:creationId xmlns:a16="http://schemas.microsoft.com/office/drawing/2014/main" id="{0B6F3B84-277D-3FC3-82DF-BE65F2B3C97B}"/>
                </a:ext>
              </a:extLst>
            </p:cNvPr>
            <p:cNvGrpSpPr/>
            <p:nvPr/>
          </p:nvGrpSpPr>
          <p:grpSpPr>
            <a:xfrm>
              <a:off x="11449401" y="6513554"/>
              <a:ext cx="308091" cy="294479"/>
              <a:chOff x="11449401" y="6513554"/>
              <a:chExt cx="308091" cy="294479"/>
            </a:xfrm>
          </p:grpSpPr>
          <p:sp>
            <p:nvSpPr>
              <p:cNvPr id="1083" name="Oval 1082">
                <a:extLst>
                  <a:ext uri="{FF2B5EF4-FFF2-40B4-BE49-F238E27FC236}">
                    <a16:creationId xmlns:a16="http://schemas.microsoft.com/office/drawing/2014/main" id="{5A821A81-0FCB-EEF6-0CCC-CB6014217ECC}"/>
                  </a:ext>
                </a:extLst>
              </p:cNvPr>
              <p:cNvSpPr/>
              <p:nvPr/>
            </p:nvSpPr>
            <p:spPr>
              <a:xfrm>
                <a:off x="11449401" y="6513554"/>
                <a:ext cx="308091" cy="2944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378" name="Picture 1377">
                <a:extLst>
                  <a:ext uri="{FF2B5EF4-FFF2-40B4-BE49-F238E27FC236}">
                    <a16:creationId xmlns:a16="http://schemas.microsoft.com/office/drawing/2014/main" id="{122D4072-5D9D-7948-9936-2EFA256A14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1500649" y="6548617"/>
                <a:ext cx="205593" cy="216373"/>
              </a:xfrm>
              <a:prstGeom prst="rect">
                <a:avLst/>
              </a:prstGeom>
            </p:spPr>
          </p:pic>
        </p:grpSp>
      </p:grpSp>
      <p:pic>
        <p:nvPicPr>
          <p:cNvPr id="1381" name="Picture 1380" descr="A green logo with text&#10;&#10;Description automatically generated">
            <a:extLst>
              <a:ext uri="{FF2B5EF4-FFF2-40B4-BE49-F238E27FC236}">
                <a16:creationId xmlns:a16="http://schemas.microsoft.com/office/drawing/2014/main" id="{97D87714-2992-B0CA-0E12-6819B8A97BF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605" y="163303"/>
            <a:ext cx="1294470" cy="551688"/>
          </a:xfrm>
          <a:prstGeom prst="rect">
            <a:avLst/>
          </a:prstGeom>
        </p:spPr>
      </p:pic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8F5F9D77-C694-2FF3-18E7-268BC7A760D6}"/>
              </a:ext>
            </a:extLst>
          </p:cNvPr>
          <p:cNvSpPr/>
          <p:nvPr/>
        </p:nvSpPr>
        <p:spPr>
          <a:xfrm>
            <a:off x="2470777" y="1011471"/>
            <a:ext cx="2595025" cy="376122"/>
          </a:xfrm>
          <a:prstGeom prst="chevron">
            <a:avLst/>
          </a:prstGeom>
          <a:solidFill>
            <a:srgbClr val="CBDDE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FDF31F0D-FB16-1FAF-C8A1-639B9EFAB129}"/>
              </a:ext>
            </a:extLst>
          </p:cNvPr>
          <p:cNvSpPr/>
          <p:nvPr/>
        </p:nvSpPr>
        <p:spPr>
          <a:xfrm>
            <a:off x="4777465" y="1011470"/>
            <a:ext cx="2595025" cy="376122"/>
          </a:xfrm>
          <a:prstGeom prst="chevron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1DDD82E9-0997-0EF9-34B9-DBDFC33C79C3}"/>
              </a:ext>
            </a:extLst>
          </p:cNvPr>
          <p:cNvSpPr/>
          <p:nvPr/>
        </p:nvSpPr>
        <p:spPr>
          <a:xfrm>
            <a:off x="7084154" y="1011469"/>
            <a:ext cx="2595025" cy="376122"/>
          </a:xfrm>
          <a:prstGeom prst="chevron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Arrow: Chevron 20">
            <a:extLst>
              <a:ext uri="{FF2B5EF4-FFF2-40B4-BE49-F238E27FC236}">
                <a16:creationId xmlns:a16="http://schemas.microsoft.com/office/drawing/2014/main" id="{D3EC90D2-8FDE-50CB-EBE3-DF99398B4559}"/>
              </a:ext>
            </a:extLst>
          </p:cNvPr>
          <p:cNvSpPr/>
          <p:nvPr/>
        </p:nvSpPr>
        <p:spPr>
          <a:xfrm>
            <a:off x="9390843" y="1011468"/>
            <a:ext cx="2595025" cy="376122"/>
          </a:xfrm>
          <a:prstGeom prst="chevron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Arrow: Pentagon 22">
            <a:extLst>
              <a:ext uri="{FF2B5EF4-FFF2-40B4-BE49-F238E27FC236}">
                <a16:creationId xmlns:a16="http://schemas.microsoft.com/office/drawing/2014/main" id="{2AC6AF85-9D4D-8C41-AEE9-099EE3E71912}"/>
              </a:ext>
            </a:extLst>
          </p:cNvPr>
          <p:cNvSpPr/>
          <p:nvPr/>
        </p:nvSpPr>
        <p:spPr>
          <a:xfrm>
            <a:off x="202141" y="1011430"/>
            <a:ext cx="2595025" cy="376122"/>
          </a:xfrm>
          <a:prstGeom prst="homePlate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1087E15-BC27-88F7-CBA9-4EEAD16362CB}"/>
              </a:ext>
            </a:extLst>
          </p:cNvPr>
          <p:cNvSpPr txBox="1"/>
          <p:nvPr/>
        </p:nvSpPr>
        <p:spPr>
          <a:xfrm>
            <a:off x="202141" y="1013854"/>
            <a:ext cx="233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1: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D0B2CE9-C91F-9365-93F4-1430AAA83584}"/>
              </a:ext>
            </a:extLst>
          </p:cNvPr>
          <p:cNvSpPr txBox="1"/>
          <p:nvPr/>
        </p:nvSpPr>
        <p:spPr>
          <a:xfrm>
            <a:off x="3072546" y="1013854"/>
            <a:ext cx="174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2: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6E28361-2AFF-1B20-AE09-5D309E5DE79D}"/>
              </a:ext>
            </a:extLst>
          </p:cNvPr>
          <p:cNvSpPr txBox="1"/>
          <p:nvPr/>
        </p:nvSpPr>
        <p:spPr>
          <a:xfrm>
            <a:off x="5379234" y="1013854"/>
            <a:ext cx="174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3: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CC04DA3-159D-BD94-C4B8-3B6ECDD21CFB}"/>
              </a:ext>
            </a:extLst>
          </p:cNvPr>
          <p:cNvSpPr txBox="1"/>
          <p:nvPr/>
        </p:nvSpPr>
        <p:spPr>
          <a:xfrm>
            <a:off x="7699146" y="1013854"/>
            <a:ext cx="174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4: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E7DF0C1-F24D-BA9D-7D78-03925DA24E3F}"/>
              </a:ext>
            </a:extLst>
          </p:cNvPr>
          <p:cNvSpPr txBox="1"/>
          <p:nvPr/>
        </p:nvSpPr>
        <p:spPr>
          <a:xfrm>
            <a:off x="10014519" y="1013854"/>
            <a:ext cx="191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5: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879D009-6FAB-4545-B4F6-E700BD2E0945}"/>
              </a:ext>
            </a:extLst>
          </p:cNvPr>
          <p:cNvSpPr/>
          <p:nvPr/>
        </p:nvSpPr>
        <p:spPr>
          <a:xfrm>
            <a:off x="202141" y="1653702"/>
            <a:ext cx="2414059" cy="649366"/>
          </a:xfrm>
          <a:prstGeom prst="rect">
            <a:avLst/>
          </a:prstGeom>
          <a:solidFill>
            <a:srgbClr val="CBDDE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08080"/>
                </a:solidFill>
              </a:rPr>
              <a:t>Dorset’s grid infrastructure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CA9D9CF-D999-5D1A-EA20-ED9C68343D20}"/>
              </a:ext>
            </a:extLst>
          </p:cNvPr>
          <p:cNvSpPr/>
          <p:nvPr/>
        </p:nvSpPr>
        <p:spPr>
          <a:xfrm>
            <a:off x="202140" y="2457788"/>
            <a:ext cx="2414059" cy="64936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08080"/>
                </a:solidFill>
              </a:rPr>
              <a:t>Network planning and investment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6FDAC92-F554-05BB-E9EE-D8F1497D11D5}"/>
              </a:ext>
            </a:extLst>
          </p:cNvPr>
          <p:cNvSpPr/>
          <p:nvPr/>
        </p:nvSpPr>
        <p:spPr>
          <a:xfrm>
            <a:off x="202139" y="3261874"/>
            <a:ext cx="2414059" cy="64936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08080"/>
                </a:solidFill>
              </a:rPr>
              <a:t>Example impacted projects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FE7C327-901D-BC48-0297-79FF67AD31BB}"/>
              </a:ext>
            </a:extLst>
          </p:cNvPr>
          <p:cNvSpPr/>
          <p:nvPr/>
        </p:nvSpPr>
        <p:spPr>
          <a:xfrm>
            <a:off x="202138" y="4039846"/>
            <a:ext cx="2414059" cy="64936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08080"/>
                </a:solidFill>
              </a:rPr>
              <a:t>Case study: EV Chargers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AC5CB4-62BC-671B-2567-4519503BC868}"/>
              </a:ext>
            </a:extLst>
          </p:cNvPr>
          <p:cNvCxnSpPr>
            <a:cxnSpLocks/>
            <a:stCxn id="27" idx="2"/>
          </p:cNvCxnSpPr>
          <p:nvPr/>
        </p:nvCxnSpPr>
        <p:spPr>
          <a:xfrm>
            <a:off x="3944032" y="1383186"/>
            <a:ext cx="0" cy="145577"/>
          </a:xfrm>
          <a:prstGeom prst="line">
            <a:avLst/>
          </a:prstGeom>
          <a:ln>
            <a:solidFill>
              <a:srgbClr val="00808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4F86C9D-3F77-106A-971E-FE71B9D87CE2}"/>
              </a:ext>
            </a:extLst>
          </p:cNvPr>
          <p:cNvCxnSpPr>
            <a:cxnSpLocks/>
          </p:cNvCxnSpPr>
          <p:nvPr/>
        </p:nvCxnSpPr>
        <p:spPr>
          <a:xfrm flipH="1">
            <a:off x="1426634" y="1516595"/>
            <a:ext cx="2491316" cy="0"/>
          </a:xfrm>
          <a:prstGeom prst="line">
            <a:avLst/>
          </a:prstGeom>
          <a:ln>
            <a:solidFill>
              <a:srgbClr val="00808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B965F5C-3A77-6A6F-DBA6-B569F0A868A1}"/>
              </a:ext>
            </a:extLst>
          </p:cNvPr>
          <p:cNvSpPr txBox="1"/>
          <p:nvPr/>
        </p:nvSpPr>
        <p:spPr>
          <a:xfrm>
            <a:off x="3471181" y="2196983"/>
            <a:ext cx="7780547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>
                <a:solidFill>
                  <a:schemeClr val="bg1"/>
                </a:solidFill>
                <a:effectLst/>
                <a:highlight>
                  <a:srgbClr val="008080"/>
                </a:highlight>
                <a:latin typeface="+mj-lt"/>
                <a:ea typeface="Calibri" panose="020F0502020204030204" pitchFamily="34" charset="0"/>
              </a:rPr>
              <a:t>Session 2: Impacts on council activity</a:t>
            </a:r>
          </a:p>
          <a:p>
            <a:endParaRPr lang="en-GB" sz="1400">
              <a:effectLst/>
              <a:latin typeface="+mj-lt"/>
              <a:ea typeface="Calibri" panose="020F0502020204030204" pitchFamily="34" charset="0"/>
            </a:endParaRPr>
          </a:p>
          <a:p>
            <a:r>
              <a:rPr lang="en-GB" sz="2800">
                <a:effectLst/>
                <a:latin typeface="+mj-lt"/>
                <a:ea typeface="Calibri" panose="020F0502020204030204" pitchFamily="34" charset="0"/>
              </a:rPr>
              <a:t>The second session was dedicated to: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>
                <a:effectLst/>
                <a:latin typeface="+mj-lt"/>
                <a:ea typeface="Calibri" panose="020F0502020204030204" pitchFamily="34" charset="0"/>
              </a:rPr>
              <a:t>Elaborating a little more on grid infrastructure, planning and investment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>
                <a:latin typeface="+mj-lt"/>
                <a:ea typeface="Calibri" panose="020F0502020204030204" pitchFamily="34" charset="0"/>
              </a:rPr>
              <a:t>Looking at some case studies from the council’s own projects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>
                <a:effectLst/>
                <a:latin typeface="+mj-lt"/>
                <a:ea typeface="Calibri" panose="020F0502020204030204" pitchFamily="34" charset="0"/>
              </a:rPr>
              <a:t>Hearing from the experiences of relevant officers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6AE5DD-E943-1E1E-175D-307FD913B52F}"/>
              </a:ext>
            </a:extLst>
          </p:cNvPr>
          <p:cNvSpPr/>
          <p:nvPr/>
        </p:nvSpPr>
        <p:spPr>
          <a:xfrm>
            <a:off x="202138" y="4808627"/>
            <a:ext cx="2414059" cy="64936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08080"/>
                </a:solidFill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166920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7FF2956-6318-9206-6980-4CF2A1D5E7DF}"/>
              </a:ext>
            </a:extLst>
          </p:cNvPr>
          <p:cNvCxnSpPr>
            <a:cxnSpLocks/>
            <a:endCxn id="3" idx="0"/>
          </p:cNvCxnSpPr>
          <p:nvPr/>
        </p:nvCxnSpPr>
        <p:spPr>
          <a:xfrm>
            <a:off x="1409166" y="1507067"/>
            <a:ext cx="2" cy="3301560"/>
          </a:xfrm>
          <a:prstGeom prst="line">
            <a:avLst/>
          </a:prstGeom>
          <a:ln>
            <a:solidFill>
              <a:srgbClr val="00808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Rectangle 112">
            <a:extLst>
              <a:ext uri="{FF2B5EF4-FFF2-40B4-BE49-F238E27FC236}">
                <a16:creationId xmlns:a16="http://schemas.microsoft.com/office/drawing/2014/main" id="{F00B2ACD-8481-4111-B61C-1DDE68AB67D2}"/>
              </a:ext>
            </a:extLst>
          </p:cNvPr>
          <p:cNvSpPr/>
          <p:nvPr/>
        </p:nvSpPr>
        <p:spPr>
          <a:xfrm>
            <a:off x="0" y="0"/>
            <a:ext cx="12192000" cy="884921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A9BF6A-AF75-76C0-DEA1-B8B8A87E4F74}"/>
              </a:ext>
            </a:extLst>
          </p:cNvPr>
          <p:cNvSpPr txBox="1"/>
          <p:nvPr/>
        </p:nvSpPr>
        <p:spPr>
          <a:xfrm>
            <a:off x="148347" y="138129"/>
            <a:ext cx="88594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Structure of the process</a:t>
            </a:r>
          </a:p>
        </p:txBody>
      </p:sp>
      <p:sp>
        <p:nvSpPr>
          <p:cNvPr id="1080" name="Rectangle 1079">
            <a:extLst>
              <a:ext uri="{FF2B5EF4-FFF2-40B4-BE49-F238E27FC236}">
                <a16:creationId xmlns:a16="http://schemas.microsoft.com/office/drawing/2014/main" id="{078BDBB4-84CE-DBA3-DC54-225E5B9D3498}"/>
              </a:ext>
            </a:extLst>
          </p:cNvPr>
          <p:cNvSpPr/>
          <p:nvPr/>
        </p:nvSpPr>
        <p:spPr>
          <a:xfrm>
            <a:off x="0" y="6459369"/>
            <a:ext cx="12192000" cy="404761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80" name="Group 1379">
            <a:extLst>
              <a:ext uri="{FF2B5EF4-FFF2-40B4-BE49-F238E27FC236}">
                <a16:creationId xmlns:a16="http://schemas.microsoft.com/office/drawing/2014/main" id="{BAA1368F-61BF-77CB-A7D3-9552527B81E8}"/>
              </a:ext>
            </a:extLst>
          </p:cNvPr>
          <p:cNvGrpSpPr/>
          <p:nvPr/>
        </p:nvGrpSpPr>
        <p:grpSpPr>
          <a:xfrm>
            <a:off x="11097683" y="6513554"/>
            <a:ext cx="1011528" cy="296390"/>
            <a:chOff x="11097683" y="6513554"/>
            <a:chExt cx="1011528" cy="296390"/>
          </a:xfrm>
        </p:grpSpPr>
        <p:sp>
          <p:nvSpPr>
            <p:cNvPr id="1082" name="Oval 1081">
              <a:extLst>
                <a:ext uri="{FF2B5EF4-FFF2-40B4-BE49-F238E27FC236}">
                  <a16:creationId xmlns:a16="http://schemas.microsoft.com/office/drawing/2014/main" id="{C45B63B2-3090-C319-5AD1-E25DDD631276}"/>
                </a:ext>
              </a:extLst>
            </p:cNvPr>
            <p:cNvSpPr/>
            <p:nvPr/>
          </p:nvSpPr>
          <p:spPr>
            <a:xfrm>
              <a:off x="11097683" y="6513554"/>
              <a:ext cx="308091" cy="2944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4" name="Oval 1083">
              <a:extLst>
                <a:ext uri="{FF2B5EF4-FFF2-40B4-BE49-F238E27FC236}">
                  <a16:creationId xmlns:a16="http://schemas.microsoft.com/office/drawing/2014/main" id="{0E17DC78-E0CC-E450-B4B6-AC52B1CBF500}"/>
                </a:ext>
              </a:extLst>
            </p:cNvPr>
            <p:cNvSpPr/>
            <p:nvPr/>
          </p:nvSpPr>
          <p:spPr>
            <a:xfrm>
              <a:off x="11801120" y="6513554"/>
              <a:ext cx="308091" cy="2944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85" name="Graphic 1084" descr="Electric Tower outline">
              <a:extLst>
                <a:ext uri="{FF2B5EF4-FFF2-40B4-BE49-F238E27FC236}">
                  <a16:creationId xmlns:a16="http://schemas.microsoft.com/office/drawing/2014/main" id="{3AA45023-0673-FD4B-F104-F2470A584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121639" y="6536451"/>
              <a:ext cx="260179" cy="248684"/>
            </a:xfrm>
            <a:prstGeom prst="rect">
              <a:avLst/>
            </a:prstGeom>
          </p:spPr>
        </p:pic>
        <p:pic>
          <p:nvPicPr>
            <p:cNvPr id="1086" name="Graphic 1085" descr="Plugged Unplugged outline">
              <a:extLst>
                <a:ext uri="{FF2B5EF4-FFF2-40B4-BE49-F238E27FC236}">
                  <a16:creationId xmlns:a16="http://schemas.microsoft.com/office/drawing/2014/main" id="{A0D770C6-ACB2-5982-4988-94B3E0D11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11816642" y="6545140"/>
              <a:ext cx="277046" cy="264804"/>
            </a:xfrm>
            <a:prstGeom prst="rect">
              <a:avLst/>
            </a:prstGeom>
          </p:spPr>
        </p:pic>
        <p:grpSp>
          <p:nvGrpSpPr>
            <p:cNvPr id="1379" name="Group 1378">
              <a:extLst>
                <a:ext uri="{FF2B5EF4-FFF2-40B4-BE49-F238E27FC236}">
                  <a16:creationId xmlns:a16="http://schemas.microsoft.com/office/drawing/2014/main" id="{0B6F3B84-277D-3FC3-82DF-BE65F2B3C97B}"/>
                </a:ext>
              </a:extLst>
            </p:cNvPr>
            <p:cNvGrpSpPr/>
            <p:nvPr/>
          </p:nvGrpSpPr>
          <p:grpSpPr>
            <a:xfrm>
              <a:off x="11449401" y="6513554"/>
              <a:ext cx="308091" cy="294479"/>
              <a:chOff x="11449401" y="6513554"/>
              <a:chExt cx="308091" cy="294479"/>
            </a:xfrm>
          </p:grpSpPr>
          <p:sp>
            <p:nvSpPr>
              <p:cNvPr id="1083" name="Oval 1082">
                <a:extLst>
                  <a:ext uri="{FF2B5EF4-FFF2-40B4-BE49-F238E27FC236}">
                    <a16:creationId xmlns:a16="http://schemas.microsoft.com/office/drawing/2014/main" id="{5A821A81-0FCB-EEF6-0CCC-CB6014217ECC}"/>
                  </a:ext>
                </a:extLst>
              </p:cNvPr>
              <p:cNvSpPr/>
              <p:nvPr/>
            </p:nvSpPr>
            <p:spPr>
              <a:xfrm>
                <a:off x="11449401" y="6513554"/>
                <a:ext cx="308091" cy="2944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378" name="Picture 1377">
                <a:extLst>
                  <a:ext uri="{FF2B5EF4-FFF2-40B4-BE49-F238E27FC236}">
                    <a16:creationId xmlns:a16="http://schemas.microsoft.com/office/drawing/2014/main" id="{122D4072-5D9D-7948-9936-2EFA256A14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1500649" y="6548617"/>
                <a:ext cx="205593" cy="216373"/>
              </a:xfrm>
              <a:prstGeom prst="rect">
                <a:avLst/>
              </a:prstGeom>
            </p:spPr>
          </p:pic>
        </p:grpSp>
      </p:grpSp>
      <p:pic>
        <p:nvPicPr>
          <p:cNvPr id="1381" name="Picture 1380" descr="A green logo with text&#10;&#10;Description automatically generated">
            <a:extLst>
              <a:ext uri="{FF2B5EF4-FFF2-40B4-BE49-F238E27FC236}">
                <a16:creationId xmlns:a16="http://schemas.microsoft.com/office/drawing/2014/main" id="{97D87714-2992-B0CA-0E12-6819B8A97BF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605" y="163303"/>
            <a:ext cx="1294470" cy="551688"/>
          </a:xfrm>
          <a:prstGeom prst="rect">
            <a:avLst/>
          </a:prstGeom>
        </p:spPr>
      </p:pic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8F5F9D77-C694-2FF3-18E7-268BC7A760D6}"/>
              </a:ext>
            </a:extLst>
          </p:cNvPr>
          <p:cNvSpPr/>
          <p:nvPr/>
        </p:nvSpPr>
        <p:spPr>
          <a:xfrm>
            <a:off x="2470777" y="1011471"/>
            <a:ext cx="2595025" cy="376122"/>
          </a:xfrm>
          <a:prstGeom prst="chevron">
            <a:avLst/>
          </a:prstGeom>
          <a:solidFill>
            <a:srgbClr val="CBDDE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FDF31F0D-FB16-1FAF-C8A1-639B9EFAB129}"/>
              </a:ext>
            </a:extLst>
          </p:cNvPr>
          <p:cNvSpPr/>
          <p:nvPr/>
        </p:nvSpPr>
        <p:spPr>
          <a:xfrm>
            <a:off x="4777465" y="1011470"/>
            <a:ext cx="2595025" cy="376122"/>
          </a:xfrm>
          <a:prstGeom prst="chevron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1DDD82E9-0997-0EF9-34B9-DBDFC33C79C3}"/>
              </a:ext>
            </a:extLst>
          </p:cNvPr>
          <p:cNvSpPr/>
          <p:nvPr/>
        </p:nvSpPr>
        <p:spPr>
          <a:xfrm>
            <a:off x="7084154" y="1011469"/>
            <a:ext cx="2595025" cy="376122"/>
          </a:xfrm>
          <a:prstGeom prst="chevron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Arrow: Chevron 20">
            <a:extLst>
              <a:ext uri="{FF2B5EF4-FFF2-40B4-BE49-F238E27FC236}">
                <a16:creationId xmlns:a16="http://schemas.microsoft.com/office/drawing/2014/main" id="{D3EC90D2-8FDE-50CB-EBE3-DF99398B4559}"/>
              </a:ext>
            </a:extLst>
          </p:cNvPr>
          <p:cNvSpPr/>
          <p:nvPr/>
        </p:nvSpPr>
        <p:spPr>
          <a:xfrm>
            <a:off x="9390843" y="1011468"/>
            <a:ext cx="2595025" cy="376122"/>
          </a:xfrm>
          <a:prstGeom prst="chevron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Arrow: Pentagon 22">
            <a:extLst>
              <a:ext uri="{FF2B5EF4-FFF2-40B4-BE49-F238E27FC236}">
                <a16:creationId xmlns:a16="http://schemas.microsoft.com/office/drawing/2014/main" id="{2AC6AF85-9D4D-8C41-AEE9-099EE3E71912}"/>
              </a:ext>
            </a:extLst>
          </p:cNvPr>
          <p:cNvSpPr/>
          <p:nvPr/>
        </p:nvSpPr>
        <p:spPr>
          <a:xfrm>
            <a:off x="202141" y="1011430"/>
            <a:ext cx="2595025" cy="376122"/>
          </a:xfrm>
          <a:prstGeom prst="homePlate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1087E15-BC27-88F7-CBA9-4EEAD16362CB}"/>
              </a:ext>
            </a:extLst>
          </p:cNvPr>
          <p:cNvSpPr txBox="1"/>
          <p:nvPr/>
        </p:nvSpPr>
        <p:spPr>
          <a:xfrm>
            <a:off x="202141" y="1013854"/>
            <a:ext cx="233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1: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D0B2CE9-C91F-9365-93F4-1430AAA83584}"/>
              </a:ext>
            </a:extLst>
          </p:cNvPr>
          <p:cNvSpPr txBox="1"/>
          <p:nvPr/>
        </p:nvSpPr>
        <p:spPr>
          <a:xfrm>
            <a:off x="3072546" y="1013854"/>
            <a:ext cx="174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2: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6E28361-2AFF-1B20-AE09-5D309E5DE79D}"/>
              </a:ext>
            </a:extLst>
          </p:cNvPr>
          <p:cNvSpPr txBox="1"/>
          <p:nvPr/>
        </p:nvSpPr>
        <p:spPr>
          <a:xfrm>
            <a:off x="5379234" y="1013854"/>
            <a:ext cx="174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3: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CC04DA3-159D-BD94-C4B8-3B6ECDD21CFB}"/>
              </a:ext>
            </a:extLst>
          </p:cNvPr>
          <p:cNvSpPr txBox="1"/>
          <p:nvPr/>
        </p:nvSpPr>
        <p:spPr>
          <a:xfrm>
            <a:off x="7699146" y="1013854"/>
            <a:ext cx="174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4: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E7DF0C1-F24D-BA9D-7D78-03925DA24E3F}"/>
              </a:ext>
            </a:extLst>
          </p:cNvPr>
          <p:cNvSpPr txBox="1"/>
          <p:nvPr/>
        </p:nvSpPr>
        <p:spPr>
          <a:xfrm>
            <a:off x="10014519" y="1013854"/>
            <a:ext cx="191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5: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879D009-6FAB-4545-B4F6-E700BD2E0945}"/>
              </a:ext>
            </a:extLst>
          </p:cNvPr>
          <p:cNvSpPr/>
          <p:nvPr/>
        </p:nvSpPr>
        <p:spPr>
          <a:xfrm>
            <a:off x="202141" y="1653702"/>
            <a:ext cx="2414059" cy="649366"/>
          </a:xfrm>
          <a:prstGeom prst="rect">
            <a:avLst/>
          </a:prstGeom>
          <a:solidFill>
            <a:srgbClr val="CBDDE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08080"/>
                </a:solidFill>
              </a:rPr>
              <a:t>Dorset’s grid infrastructure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CA9D9CF-D999-5D1A-EA20-ED9C68343D20}"/>
              </a:ext>
            </a:extLst>
          </p:cNvPr>
          <p:cNvSpPr/>
          <p:nvPr/>
        </p:nvSpPr>
        <p:spPr>
          <a:xfrm>
            <a:off x="202140" y="2457788"/>
            <a:ext cx="2414059" cy="64936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08080"/>
                </a:solidFill>
              </a:rPr>
              <a:t>Network planning and investment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6FDAC92-F554-05BB-E9EE-D8F1497D11D5}"/>
              </a:ext>
            </a:extLst>
          </p:cNvPr>
          <p:cNvSpPr/>
          <p:nvPr/>
        </p:nvSpPr>
        <p:spPr>
          <a:xfrm>
            <a:off x="202139" y="3261874"/>
            <a:ext cx="2414059" cy="64936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08080"/>
                </a:solidFill>
              </a:rPr>
              <a:t>Example impacted projects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FE7C327-901D-BC48-0297-79FF67AD31BB}"/>
              </a:ext>
            </a:extLst>
          </p:cNvPr>
          <p:cNvSpPr/>
          <p:nvPr/>
        </p:nvSpPr>
        <p:spPr>
          <a:xfrm>
            <a:off x="202138" y="4039846"/>
            <a:ext cx="2414059" cy="64936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08080"/>
                </a:solidFill>
              </a:rPr>
              <a:t>Case study: EV Chargers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AC5CB4-62BC-671B-2567-4519503BC868}"/>
              </a:ext>
            </a:extLst>
          </p:cNvPr>
          <p:cNvCxnSpPr>
            <a:cxnSpLocks/>
            <a:stCxn id="27" idx="2"/>
          </p:cNvCxnSpPr>
          <p:nvPr/>
        </p:nvCxnSpPr>
        <p:spPr>
          <a:xfrm>
            <a:off x="3944032" y="1383186"/>
            <a:ext cx="0" cy="145577"/>
          </a:xfrm>
          <a:prstGeom prst="line">
            <a:avLst/>
          </a:prstGeom>
          <a:ln>
            <a:solidFill>
              <a:srgbClr val="00808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4F86C9D-3F77-106A-971E-FE71B9D87CE2}"/>
              </a:ext>
            </a:extLst>
          </p:cNvPr>
          <p:cNvCxnSpPr>
            <a:cxnSpLocks/>
          </p:cNvCxnSpPr>
          <p:nvPr/>
        </p:nvCxnSpPr>
        <p:spPr>
          <a:xfrm flipH="1">
            <a:off x="1426634" y="1516595"/>
            <a:ext cx="2491316" cy="0"/>
          </a:xfrm>
          <a:prstGeom prst="line">
            <a:avLst/>
          </a:prstGeom>
          <a:ln>
            <a:solidFill>
              <a:srgbClr val="00808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4" name="Picture 43">
            <a:extLst>
              <a:ext uri="{FF2B5EF4-FFF2-40B4-BE49-F238E27FC236}">
                <a16:creationId xmlns:a16="http://schemas.microsoft.com/office/drawing/2014/main" id="{69738EFA-C6DB-E7E4-46A3-EB6FE2C8A6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64678" y="1647398"/>
            <a:ext cx="4177617" cy="2349909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6ECBEB87-D96E-A65D-B0A6-882470CB627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91780" y="1642870"/>
            <a:ext cx="4177617" cy="2349909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5BF56BC1-67A6-982D-DE2C-4A088400869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01267" y="4085577"/>
            <a:ext cx="4089576" cy="23003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29BA841-8633-2B18-AD45-149425E49108}"/>
              </a:ext>
            </a:extLst>
          </p:cNvPr>
          <p:cNvSpPr/>
          <p:nvPr/>
        </p:nvSpPr>
        <p:spPr>
          <a:xfrm>
            <a:off x="202138" y="4808627"/>
            <a:ext cx="2414059" cy="64936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08080"/>
                </a:solidFill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18834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7FF2956-6318-9206-6980-4CF2A1D5E7DF}"/>
              </a:ext>
            </a:extLst>
          </p:cNvPr>
          <p:cNvCxnSpPr>
            <a:cxnSpLocks/>
            <a:endCxn id="3" idx="0"/>
          </p:cNvCxnSpPr>
          <p:nvPr/>
        </p:nvCxnSpPr>
        <p:spPr>
          <a:xfrm>
            <a:off x="1409166" y="1507067"/>
            <a:ext cx="2" cy="3301560"/>
          </a:xfrm>
          <a:prstGeom prst="line">
            <a:avLst/>
          </a:prstGeom>
          <a:ln>
            <a:solidFill>
              <a:srgbClr val="00808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Rectangle 112">
            <a:extLst>
              <a:ext uri="{FF2B5EF4-FFF2-40B4-BE49-F238E27FC236}">
                <a16:creationId xmlns:a16="http://schemas.microsoft.com/office/drawing/2014/main" id="{F00B2ACD-8481-4111-B61C-1DDE68AB67D2}"/>
              </a:ext>
            </a:extLst>
          </p:cNvPr>
          <p:cNvSpPr/>
          <p:nvPr/>
        </p:nvSpPr>
        <p:spPr>
          <a:xfrm>
            <a:off x="0" y="0"/>
            <a:ext cx="12192000" cy="884921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A9BF6A-AF75-76C0-DEA1-B8B8A87E4F74}"/>
              </a:ext>
            </a:extLst>
          </p:cNvPr>
          <p:cNvSpPr txBox="1"/>
          <p:nvPr/>
        </p:nvSpPr>
        <p:spPr>
          <a:xfrm>
            <a:off x="148347" y="138129"/>
            <a:ext cx="88594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Structure of the process</a:t>
            </a:r>
          </a:p>
        </p:txBody>
      </p:sp>
      <p:sp>
        <p:nvSpPr>
          <p:cNvPr id="1080" name="Rectangle 1079">
            <a:extLst>
              <a:ext uri="{FF2B5EF4-FFF2-40B4-BE49-F238E27FC236}">
                <a16:creationId xmlns:a16="http://schemas.microsoft.com/office/drawing/2014/main" id="{078BDBB4-84CE-DBA3-DC54-225E5B9D3498}"/>
              </a:ext>
            </a:extLst>
          </p:cNvPr>
          <p:cNvSpPr/>
          <p:nvPr/>
        </p:nvSpPr>
        <p:spPr>
          <a:xfrm>
            <a:off x="0" y="6459369"/>
            <a:ext cx="12192000" cy="404761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80" name="Group 1379">
            <a:extLst>
              <a:ext uri="{FF2B5EF4-FFF2-40B4-BE49-F238E27FC236}">
                <a16:creationId xmlns:a16="http://schemas.microsoft.com/office/drawing/2014/main" id="{BAA1368F-61BF-77CB-A7D3-9552527B81E8}"/>
              </a:ext>
            </a:extLst>
          </p:cNvPr>
          <p:cNvGrpSpPr/>
          <p:nvPr/>
        </p:nvGrpSpPr>
        <p:grpSpPr>
          <a:xfrm>
            <a:off x="11097683" y="6513554"/>
            <a:ext cx="1011528" cy="296390"/>
            <a:chOff x="11097683" y="6513554"/>
            <a:chExt cx="1011528" cy="296390"/>
          </a:xfrm>
        </p:grpSpPr>
        <p:sp>
          <p:nvSpPr>
            <p:cNvPr id="1082" name="Oval 1081">
              <a:extLst>
                <a:ext uri="{FF2B5EF4-FFF2-40B4-BE49-F238E27FC236}">
                  <a16:creationId xmlns:a16="http://schemas.microsoft.com/office/drawing/2014/main" id="{C45B63B2-3090-C319-5AD1-E25DDD631276}"/>
                </a:ext>
              </a:extLst>
            </p:cNvPr>
            <p:cNvSpPr/>
            <p:nvPr/>
          </p:nvSpPr>
          <p:spPr>
            <a:xfrm>
              <a:off x="11097683" y="6513554"/>
              <a:ext cx="308091" cy="2944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4" name="Oval 1083">
              <a:extLst>
                <a:ext uri="{FF2B5EF4-FFF2-40B4-BE49-F238E27FC236}">
                  <a16:creationId xmlns:a16="http://schemas.microsoft.com/office/drawing/2014/main" id="{0E17DC78-E0CC-E450-B4B6-AC52B1CBF500}"/>
                </a:ext>
              </a:extLst>
            </p:cNvPr>
            <p:cNvSpPr/>
            <p:nvPr/>
          </p:nvSpPr>
          <p:spPr>
            <a:xfrm>
              <a:off x="11801120" y="6513554"/>
              <a:ext cx="308091" cy="2944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85" name="Graphic 1084" descr="Electric Tower outline">
              <a:extLst>
                <a:ext uri="{FF2B5EF4-FFF2-40B4-BE49-F238E27FC236}">
                  <a16:creationId xmlns:a16="http://schemas.microsoft.com/office/drawing/2014/main" id="{3AA45023-0673-FD4B-F104-F2470A584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121639" y="6536451"/>
              <a:ext cx="260179" cy="248684"/>
            </a:xfrm>
            <a:prstGeom prst="rect">
              <a:avLst/>
            </a:prstGeom>
          </p:spPr>
        </p:pic>
        <p:pic>
          <p:nvPicPr>
            <p:cNvPr id="1086" name="Graphic 1085" descr="Plugged Unplugged outline">
              <a:extLst>
                <a:ext uri="{FF2B5EF4-FFF2-40B4-BE49-F238E27FC236}">
                  <a16:creationId xmlns:a16="http://schemas.microsoft.com/office/drawing/2014/main" id="{A0D770C6-ACB2-5982-4988-94B3E0D11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11816642" y="6545140"/>
              <a:ext cx="277046" cy="264804"/>
            </a:xfrm>
            <a:prstGeom prst="rect">
              <a:avLst/>
            </a:prstGeom>
          </p:spPr>
        </p:pic>
        <p:grpSp>
          <p:nvGrpSpPr>
            <p:cNvPr id="1379" name="Group 1378">
              <a:extLst>
                <a:ext uri="{FF2B5EF4-FFF2-40B4-BE49-F238E27FC236}">
                  <a16:creationId xmlns:a16="http://schemas.microsoft.com/office/drawing/2014/main" id="{0B6F3B84-277D-3FC3-82DF-BE65F2B3C97B}"/>
                </a:ext>
              </a:extLst>
            </p:cNvPr>
            <p:cNvGrpSpPr/>
            <p:nvPr/>
          </p:nvGrpSpPr>
          <p:grpSpPr>
            <a:xfrm>
              <a:off x="11449401" y="6513554"/>
              <a:ext cx="308091" cy="294479"/>
              <a:chOff x="11449401" y="6513554"/>
              <a:chExt cx="308091" cy="294479"/>
            </a:xfrm>
          </p:grpSpPr>
          <p:sp>
            <p:nvSpPr>
              <p:cNvPr id="1083" name="Oval 1082">
                <a:extLst>
                  <a:ext uri="{FF2B5EF4-FFF2-40B4-BE49-F238E27FC236}">
                    <a16:creationId xmlns:a16="http://schemas.microsoft.com/office/drawing/2014/main" id="{5A821A81-0FCB-EEF6-0CCC-CB6014217ECC}"/>
                  </a:ext>
                </a:extLst>
              </p:cNvPr>
              <p:cNvSpPr/>
              <p:nvPr/>
            </p:nvSpPr>
            <p:spPr>
              <a:xfrm>
                <a:off x="11449401" y="6513554"/>
                <a:ext cx="308091" cy="2944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378" name="Picture 1377">
                <a:extLst>
                  <a:ext uri="{FF2B5EF4-FFF2-40B4-BE49-F238E27FC236}">
                    <a16:creationId xmlns:a16="http://schemas.microsoft.com/office/drawing/2014/main" id="{122D4072-5D9D-7948-9936-2EFA256A14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1500649" y="6548617"/>
                <a:ext cx="205593" cy="216373"/>
              </a:xfrm>
              <a:prstGeom prst="rect">
                <a:avLst/>
              </a:prstGeom>
            </p:spPr>
          </p:pic>
        </p:grpSp>
      </p:grpSp>
      <p:pic>
        <p:nvPicPr>
          <p:cNvPr id="1381" name="Picture 1380" descr="A green logo with text&#10;&#10;Description automatically generated">
            <a:extLst>
              <a:ext uri="{FF2B5EF4-FFF2-40B4-BE49-F238E27FC236}">
                <a16:creationId xmlns:a16="http://schemas.microsoft.com/office/drawing/2014/main" id="{97D87714-2992-B0CA-0E12-6819B8A97BF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605" y="163303"/>
            <a:ext cx="1294470" cy="551688"/>
          </a:xfrm>
          <a:prstGeom prst="rect">
            <a:avLst/>
          </a:prstGeom>
        </p:spPr>
      </p:pic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8F5F9D77-C694-2FF3-18E7-268BC7A760D6}"/>
              </a:ext>
            </a:extLst>
          </p:cNvPr>
          <p:cNvSpPr/>
          <p:nvPr/>
        </p:nvSpPr>
        <p:spPr>
          <a:xfrm>
            <a:off x="2470777" y="1011471"/>
            <a:ext cx="2595025" cy="376122"/>
          </a:xfrm>
          <a:prstGeom prst="chevron">
            <a:avLst/>
          </a:prstGeom>
          <a:solidFill>
            <a:srgbClr val="CBDDE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FDF31F0D-FB16-1FAF-C8A1-639B9EFAB129}"/>
              </a:ext>
            </a:extLst>
          </p:cNvPr>
          <p:cNvSpPr/>
          <p:nvPr/>
        </p:nvSpPr>
        <p:spPr>
          <a:xfrm>
            <a:off x="4777465" y="1011470"/>
            <a:ext cx="2595025" cy="376122"/>
          </a:xfrm>
          <a:prstGeom prst="chevron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1DDD82E9-0997-0EF9-34B9-DBDFC33C79C3}"/>
              </a:ext>
            </a:extLst>
          </p:cNvPr>
          <p:cNvSpPr/>
          <p:nvPr/>
        </p:nvSpPr>
        <p:spPr>
          <a:xfrm>
            <a:off x="7084154" y="1011469"/>
            <a:ext cx="2595025" cy="376122"/>
          </a:xfrm>
          <a:prstGeom prst="chevron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Arrow: Chevron 20">
            <a:extLst>
              <a:ext uri="{FF2B5EF4-FFF2-40B4-BE49-F238E27FC236}">
                <a16:creationId xmlns:a16="http://schemas.microsoft.com/office/drawing/2014/main" id="{D3EC90D2-8FDE-50CB-EBE3-DF99398B4559}"/>
              </a:ext>
            </a:extLst>
          </p:cNvPr>
          <p:cNvSpPr/>
          <p:nvPr/>
        </p:nvSpPr>
        <p:spPr>
          <a:xfrm>
            <a:off x="9390843" y="1011468"/>
            <a:ext cx="2595025" cy="376122"/>
          </a:xfrm>
          <a:prstGeom prst="chevron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Arrow: Pentagon 22">
            <a:extLst>
              <a:ext uri="{FF2B5EF4-FFF2-40B4-BE49-F238E27FC236}">
                <a16:creationId xmlns:a16="http://schemas.microsoft.com/office/drawing/2014/main" id="{2AC6AF85-9D4D-8C41-AEE9-099EE3E71912}"/>
              </a:ext>
            </a:extLst>
          </p:cNvPr>
          <p:cNvSpPr/>
          <p:nvPr/>
        </p:nvSpPr>
        <p:spPr>
          <a:xfrm>
            <a:off x="202141" y="1011430"/>
            <a:ext cx="2595025" cy="376122"/>
          </a:xfrm>
          <a:prstGeom prst="homePlate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1087E15-BC27-88F7-CBA9-4EEAD16362CB}"/>
              </a:ext>
            </a:extLst>
          </p:cNvPr>
          <p:cNvSpPr txBox="1"/>
          <p:nvPr/>
        </p:nvSpPr>
        <p:spPr>
          <a:xfrm>
            <a:off x="202141" y="1013854"/>
            <a:ext cx="233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1: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D0B2CE9-C91F-9365-93F4-1430AAA83584}"/>
              </a:ext>
            </a:extLst>
          </p:cNvPr>
          <p:cNvSpPr txBox="1"/>
          <p:nvPr/>
        </p:nvSpPr>
        <p:spPr>
          <a:xfrm>
            <a:off x="3072546" y="1013854"/>
            <a:ext cx="174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2: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6E28361-2AFF-1B20-AE09-5D309E5DE79D}"/>
              </a:ext>
            </a:extLst>
          </p:cNvPr>
          <p:cNvSpPr txBox="1"/>
          <p:nvPr/>
        </p:nvSpPr>
        <p:spPr>
          <a:xfrm>
            <a:off x="5379234" y="1013854"/>
            <a:ext cx="174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3: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CC04DA3-159D-BD94-C4B8-3B6ECDD21CFB}"/>
              </a:ext>
            </a:extLst>
          </p:cNvPr>
          <p:cNvSpPr txBox="1"/>
          <p:nvPr/>
        </p:nvSpPr>
        <p:spPr>
          <a:xfrm>
            <a:off x="7699146" y="1013854"/>
            <a:ext cx="174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4: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E7DF0C1-F24D-BA9D-7D78-03925DA24E3F}"/>
              </a:ext>
            </a:extLst>
          </p:cNvPr>
          <p:cNvSpPr txBox="1"/>
          <p:nvPr/>
        </p:nvSpPr>
        <p:spPr>
          <a:xfrm>
            <a:off x="10014519" y="1013854"/>
            <a:ext cx="191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5: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879D009-6FAB-4545-B4F6-E700BD2E0945}"/>
              </a:ext>
            </a:extLst>
          </p:cNvPr>
          <p:cNvSpPr/>
          <p:nvPr/>
        </p:nvSpPr>
        <p:spPr>
          <a:xfrm>
            <a:off x="202141" y="1653702"/>
            <a:ext cx="2414059" cy="64936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08080"/>
                </a:solidFill>
              </a:rPr>
              <a:t>Dorset’s grid infrastructure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CA9D9CF-D999-5D1A-EA20-ED9C68343D20}"/>
              </a:ext>
            </a:extLst>
          </p:cNvPr>
          <p:cNvSpPr/>
          <p:nvPr/>
        </p:nvSpPr>
        <p:spPr>
          <a:xfrm>
            <a:off x="202140" y="2457788"/>
            <a:ext cx="2414059" cy="649366"/>
          </a:xfrm>
          <a:prstGeom prst="rect">
            <a:avLst/>
          </a:prstGeom>
          <a:solidFill>
            <a:srgbClr val="CBDDE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08080"/>
                </a:solidFill>
              </a:rPr>
              <a:t>Network planning and investment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6FDAC92-F554-05BB-E9EE-D8F1497D11D5}"/>
              </a:ext>
            </a:extLst>
          </p:cNvPr>
          <p:cNvSpPr/>
          <p:nvPr/>
        </p:nvSpPr>
        <p:spPr>
          <a:xfrm>
            <a:off x="202139" y="3261874"/>
            <a:ext cx="2414059" cy="64936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08080"/>
                </a:solidFill>
              </a:rPr>
              <a:t>Example impacted projects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FE7C327-901D-BC48-0297-79FF67AD31BB}"/>
              </a:ext>
            </a:extLst>
          </p:cNvPr>
          <p:cNvSpPr/>
          <p:nvPr/>
        </p:nvSpPr>
        <p:spPr>
          <a:xfrm>
            <a:off x="202138" y="4039846"/>
            <a:ext cx="2414059" cy="64936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08080"/>
                </a:solidFill>
              </a:rPr>
              <a:t>Case study: EV Chargers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AC5CB4-62BC-671B-2567-4519503BC868}"/>
              </a:ext>
            </a:extLst>
          </p:cNvPr>
          <p:cNvCxnSpPr>
            <a:cxnSpLocks/>
            <a:stCxn id="27" idx="2"/>
          </p:cNvCxnSpPr>
          <p:nvPr/>
        </p:nvCxnSpPr>
        <p:spPr>
          <a:xfrm>
            <a:off x="3944032" y="1383186"/>
            <a:ext cx="0" cy="145577"/>
          </a:xfrm>
          <a:prstGeom prst="line">
            <a:avLst/>
          </a:prstGeom>
          <a:ln>
            <a:solidFill>
              <a:srgbClr val="00808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4F86C9D-3F77-106A-971E-FE71B9D87CE2}"/>
              </a:ext>
            </a:extLst>
          </p:cNvPr>
          <p:cNvCxnSpPr>
            <a:cxnSpLocks/>
          </p:cNvCxnSpPr>
          <p:nvPr/>
        </p:nvCxnSpPr>
        <p:spPr>
          <a:xfrm flipH="1">
            <a:off x="1426634" y="1516595"/>
            <a:ext cx="2491316" cy="0"/>
          </a:xfrm>
          <a:prstGeom prst="line">
            <a:avLst/>
          </a:prstGeom>
          <a:ln>
            <a:solidFill>
              <a:srgbClr val="00808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Picture 60">
            <a:extLst>
              <a:ext uri="{FF2B5EF4-FFF2-40B4-BE49-F238E27FC236}">
                <a16:creationId xmlns:a16="http://schemas.microsoft.com/office/drawing/2014/main" id="{9B6132FE-1967-449C-1129-59C8294D8AC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37014" y="1702670"/>
            <a:ext cx="3778428" cy="21253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3A9C229-43D6-47FD-0C8E-2C7815261EA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37014" y="4055477"/>
            <a:ext cx="3778426" cy="212536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BCB42F5-4CC7-6699-C374-93FC6018CE3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72490" y="4005067"/>
            <a:ext cx="3770415" cy="212085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960F66A9-BCD7-E318-A285-B08572B333E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11443" y="1699983"/>
            <a:ext cx="3843338" cy="21383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4D241EB-16E3-2A5B-2EBA-EABE9441705B}"/>
              </a:ext>
            </a:extLst>
          </p:cNvPr>
          <p:cNvSpPr/>
          <p:nvPr/>
        </p:nvSpPr>
        <p:spPr>
          <a:xfrm>
            <a:off x="202138" y="4808627"/>
            <a:ext cx="2414059" cy="64936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08080"/>
                </a:solidFill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62565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7FF2956-6318-9206-6980-4CF2A1D5E7DF}"/>
              </a:ext>
            </a:extLst>
          </p:cNvPr>
          <p:cNvCxnSpPr>
            <a:cxnSpLocks/>
            <a:endCxn id="4" idx="0"/>
          </p:cNvCxnSpPr>
          <p:nvPr/>
        </p:nvCxnSpPr>
        <p:spPr>
          <a:xfrm>
            <a:off x="1409166" y="1507067"/>
            <a:ext cx="2" cy="3301560"/>
          </a:xfrm>
          <a:prstGeom prst="line">
            <a:avLst/>
          </a:prstGeom>
          <a:ln>
            <a:solidFill>
              <a:srgbClr val="00808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Rectangle 112">
            <a:extLst>
              <a:ext uri="{FF2B5EF4-FFF2-40B4-BE49-F238E27FC236}">
                <a16:creationId xmlns:a16="http://schemas.microsoft.com/office/drawing/2014/main" id="{F00B2ACD-8481-4111-B61C-1DDE68AB67D2}"/>
              </a:ext>
            </a:extLst>
          </p:cNvPr>
          <p:cNvSpPr/>
          <p:nvPr/>
        </p:nvSpPr>
        <p:spPr>
          <a:xfrm>
            <a:off x="0" y="0"/>
            <a:ext cx="12192000" cy="884921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A9BF6A-AF75-76C0-DEA1-B8B8A87E4F74}"/>
              </a:ext>
            </a:extLst>
          </p:cNvPr>
          <p:cNvSpPr txBox="1"/>
          <p:nvPr/>
        </p:nvSpPr>
        <p:spPr>
          <a:xfrm>
            <a:off x="148347" y="138129"/>
            <a:ext cx="88594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Structure of the process</a:t>
            </a:r>
          </a:p>
        </p:txBody>
      </p:sp>
      <p:sp>
        <p:nvSpPr>
          <p:cNvPr id="1080" name="Rectangle 1079">
            <a:extLst>
              <a:ext uri="{FF2B5EF4-FFF2-40B4-BE49-F238E27FC236}">
                <a16:creationId xmlns:a16="http://schemas.microsoft.com/office/drawing/2014/main" id="{078BDBB4-84CE-DBA3-DC54-225E5B9D3498}"/>
              </a:ext>
            </a:extLst>
          </p:cNvPr>
          <p:cNvSpPr/>
          <p:nvPr/>
        </p:nvSpPr>
        <p:spPr>
          <a:xfrm>
            <a:off x="0" y="6459369"/>
            <a:ext cx="12192000" cy="404761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80" name="Group 1379">
            <a:extLst>
              <a:ext uri="{FF2B5EF4-FFF2-40B4-BE49-F238E27FC236}">
                <a16:creationId xmlns:a16="http://schemas.microsoft.com/office/drawing/2014/main" id="{BAA1368F-61BF-77CB-A7D3-9552527B81E8}"/>
              </a:ext>
            </a:extLst>
          </p:cNvPr>
          <p:cNvGrpSpPr/>
          <p:nvPr/>
        </p:nvGrpSpPr>
        <p:grpSpPr>
          <a:xfrm>
            <a:off x="11097683" y="6513554"/>
            <a:ext cx="1011528" cy="296390"/>
            <a:chOff x="11097683" y="6513554"/>
            <a:chExt cx="1011528" cy="296390"/>
          </a:xfrm>
        </p:grpSpPr>
        <p:sp>
          <p:nvSpPr>
            <p:cNvPr id="1082" name="Oval 1081">
              <a:extLst>
                <a:ext uri="{FF2B5EF4-FFF2-40B4-BE49-F238E27FC236}">
                  <a16:creationId xmlns:a16="http://schemas.microsoft.com/office/drawing/2014/main" id="{C45B63B2-3090-C319-5AD1-E25DDD631276}"/>
                </a:ext>
              </a:extLst>
            </p:cNvPr>
            <p:cNvSpPr/>
            <p:nvPr/>
          </p:nvSpPr>
          <p:spPr>
            <a:xfrm>
              <a:off x="11097683" y="6513554"/>
              <a:ext cx="308091" cy="2944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4" name="Oval 1083">
              <a:extLst>
                <a:ext uri="{FF2B5EF4-FFF2-40B4-BE49-F238E27FC236}">
                  <a16:creationId xmlns:a16="http://schemas.microsoft.com/office/drawing/2014/main" id="{0E17DC78-E0CC-E450-B4B6-AC52B1CBF500}"/>
                </a:ext>
              </a:extLst>
            </p:cNvPr>
            <p:cNvSpPr/>
            <p:nvPr/>
          </p:nvSpPr>
          <p:spPr>
            <a:xfrm>
              <a:off x="11801120" y="6513554"/>
              <a:ext cx="308091" cy="2944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85" name="Graphic 1084" descr="Electric Tower outline">
              <a:extLst>
                <a:ext uri="{FF2B5EF4-FFF2-40B4-BE49-F238E27FC236}">
                  <a16:creationId xmlns:a16="http://schemas.microsoft.com/office/drawing/2014/main" id="{3AA45023-0673-FD4B-F104-F2470A584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121639" y="6536451"/>
              <a:ext cx="260179" cy="248684"/>
            </a:xfrm>
            <a:prstGeom prst="rect">
              <a:avLst/>
            </a:prstGeom>
          </p:spPr>
        </p:pic>
        <p:pic>
          <p:nvPicPr>
            <p:cNvPr id="1086" name="Graphic 1085" descr="Plugged Unplugged outline">
              <a:extLst>
                <a:ext uri="{FF2B5EF4-FFF2-40B4-BE49-F238E27FC236}">
                  <a16:creationId xmlns:a16="http://schemas.microsoft.com/office/drawing/2014/main" id="{A0D770C6-ACB2-5982-4988-94B3E0D11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11816642" y="6545140"/>
              <a:ext cx="277046" cy="264804"/>
            </a:xfrm>
            <a:prstGeom prst="rect">
              <a:avLst/>
            </a:prstGeom>
          </p:spPr>
        </p:pic>
        <p:grpSp>
          <p:nvGrpSpPr>
            <p:cNvPr id="1379" name="Group 1378">
              <a:extLst>
                <a:ext uri="{FF2B5EF4-FFF2-40B4-BE49-F238E27FC236}">
                  <a16:creationId xmlns:a16="http://schemas.microsoft.com/office/drawing/2014/main" id="{0B6F3B84-277D-3FC3-82DF-BE65F2B3C97B}"/>
                </a:ext>
              </a:extLst>
            </p:cNvPr>
            <p:cNvGrpSpPr/>
            <p:nvPr/>
          </p:nvGrpSpPr>
          <p:grpSpPr>
            <a:xfrm>
              <a:off x="11449401" y="6513554"/>
              <a:ext cx="308091" cy="294479"/>
              <a:chOff x="11449401" y="6513554"/>
              <a:chExt cx="308091" cy="294479"/>
            </a:xfrm>
          </p:grpSpPr>
          <p:sp>
            <p:nvSpPr>
              <p:cNvPr id="1083" name="Oval 1082">
                <a:extLst>
                  <a:ext uri="{FF2B5EF4-FFF2-40B4-BE49-F238E27FC236}">
                    <a16:creationId xmlns:a16="http://schemas.microsoft.com/office/drawing/2014/main" id="{5A821A81-0FCB-EEF6-0CCC-CB6014217ECC}"/>
                  </a:ext>
                </a:extLst>
              </p:cNvPr>
              <p:cNvSpPr/>
              <p:nvPr/>
            </p:nvSpPr>
            <p:spPr>
              <a:xfrm>
                <a:off x="11449401" y="6513554"/>
                <a:ext cx="308091" cy="2944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378" name="Picture 1377">
                <a:extLst>
                  <a:ext uri="{FF2B5EF4-FFF2-40B4-BE49-F238E27FC236}">
                    <a16:creationId xmlns:a16="http://schemas.microsoft.com/office/drawing/2014/main" id="{122D4072-5D9D-7948-9936-2EFA256A14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1500649" y="6548617"/>
                <a:ext cx="205593" cy="216373"/>
              </a:xfrm>
              <a:prstGeom prst="rect">
                <a:avLst/>
              </a:prstGeom>
            </p:spPr>
          </p:pic>
        </p:grpSp>
      </p:grpSp>
      <p:pic>
        <p:nvPicPr>
          <p:cNvPr id="1381" name="Picture 1380" descr="A green logo with text&#10;&#10;Description automatically generated">
            <a:extLst>
              <a:ext uri="{FF2B5EF4-FFF2-40B4-BE49-F238E27FC236}">
                <a16:creationId xmlns:a16="http://schemas.microsoft.com/office/drawing/2014/main" id="{97D87714-2992-B0CA-0E12-6819B8A97BF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605" y="163303"/>
            <a:ext cx="1294470" cy="551688"/>
          </a:xfrm>
          <a:prstGeom prst="rect">
            <a:avLst/>
          </a:prstGeom>
        </p:spPr>
      </p:pic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8F5F9D77-C694-2FF3-18E7-268BC7A760D6}"/>
              </a:ext>
            </a:extLst>
          </p:cNvPr>
          <p:cNvSpPr/>
          <p:nvPr/>
        </p:nvSpPr>
        <p:spPr>
          <a:xfrm>
            <a:off x="2470777" y="1011471"/>
            <a:ext cx="2595025" cy="376122"/>
          </a:xfrm>
          <a:prstGeom prst="chevron">
            <a:avLst/>
          </a:prstGeom>
          <a:solidFill>
            <a:srgbClr val="CBDDE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FDF31F0D-FB16-1FAF-C8A1-639B9EFAB129}"/>
              </a:ext>
            </a:extLst>
          </p:cNvPr>
          <p:cNvSpPr/>
          <p:nvPr/>
        </p:nvSpPr>
        <p:spPr>
          <a:xfrm>
            <a:off x="4777465" y="1011470"/>
            <a:ext cx="2595025" cy="376122"/>
          </a:xfrm>
          <a:prstGeom prst="chevron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1DDD82E9-0997-0EF9-34B9-DBDFC33C79C3}"/>
              </a:ext>
            </a:extLst>
          </p:cNvPr>
          <p:cNvSpPr/>
          <p:nvPr/>
        </p:nvSpPr>
        <p:spPr>
          <a:xfrm>
            <a:off x="7084154" y="1011469"/>
            <a:ext cx="2595025" cy="376122"/>
          </a:xfrm>
          <a:prstGeom prst="chevron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Arrow: Chevron 20">
            <a:extLst>
              <a:ext uri="{FF2B5EF4-FFF2-40B4-BE49-F238E27FC236}">
                <a16:creationId xmlns:a16="http://schemas.microsoft.com/office/drawing/2014/main" id="{D3EC90D2-8FDE-50CB-EBE3-DF99398B4559}"/>
              </a:ext>
            </a:extLst>
          </p:cNvPr>
          <p:cNvSpPr/>
          <p:nvPr/>
        </p:nvSpPr>
        <p:spPr>
          <a:xfrm>
            <a:off x="9390843" y="1011468"/>
            <a:ext cx="2595025" cy="376122"/>
          </a:xfrm>
          <a:prstGeom prst="chevron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Arrow: Pentagon 22">
            <a:extLst>
              <a:ext uri="{FF2B5EF4-FFF2-40B4-BE49-F238E27FC236}">
                <a16:creationId xmlns:a16="http://schemas.microsoft.com/office/drawing/2014/main" id="{2AC6AF85-9D4D-8C41-AEE9-099EE3E71912}"/>
              </a:ext>
            </a:extLst>
          </p:cNvPr>
          <p:cNvSpPr/>
          <p:nvPr/>
        </p:nvSpPr>
        <p:spPr>
          <a:xfrm>
            <a:off x="202141" y="1011430"/>
            <a:ext cx="2595025" cy="376122"/>
          </a:xfrm>
          <a:prstGeom prst="homePlate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1087E15-BC27-88F7-CBA9-4EEAD16362CB}"/>
              </a:ext>
            </a:extLst>
          </p:cNvPr>
          <p:cNvSpPr txBox="1"/>
          <p:nvPr/>
        </p:nvSpPr>
        <p:spPr>
          <a:xfrm>
            <a:off x="202141" y="1013854"/>
            <a:ext cx="233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1: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D0B2CE9-C91F-9365-93F4-1430AAA83584}"/>
              </a:ext>
            </a:extLst>
          </p:cNvPr>
          <p:cNvSpPr txBox="1"/>
          <p:nvPr/>
        </p:nvSpPr>
        <p:spPr>
          <a:xfrm>
            <a:off x="3072546" y="1013854"/>
            <a:ext cx="174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2: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6E28361-2AFF-1B20-AE09-5D309E5DE79D}"/>
              </a:ext>
            </a:extLst>
          </p:cNvPr>
          <p:cNvSpPr txBox="1"/>
          <p:nvPr/>
        </p:nvSpPr>
        <p:spPr>
          <a:xfrm>
            <a:off x="5379234" y="1013854"/>
            <a:ext cx="174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3: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CC04DA3-159D-BD94-C4B8-3B6ECDD21CFB}"/>
              </a:ext>
            </a:extLst>
          </p:cNvPr>
          <p:cNvSpPr txBox="1"/>
          <p:nvPr/>
        </p:nvSpPr>
        <p:spPr>
          <a:xfrm>
            <a:off x="7699146" y="1013854"/>
            <a:ext cx="174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4: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E7DF0C1-F24D-BA9D-7D78-03925DA24E3F}"/>
              </a:ext>
            </a:extLst>
          </p:cNvPr>
          <p:cNvSpPr txBox="1"/>
          <p:nvPr/>
        </p:nvSpPr>
        <p:spPr>
          <a:xfrm>
            <a:off x="10014519" y="1013854"/>
            <a:ext cx="191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5: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879D009-6FAB-4545-B4F6-E700BD2E0945}"/>
              </a:ext>
            </a:extLst>
          </p:cNvPr>
          <p:cNvSpPr/>
          <p:nvPr/>
        </p:nvSpPr>
        <p:spPr>
          <a:xfrm>
            <a:off x="202141" y="1653702"/>
            <a:ext cx="2414059" cy="64936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08080"/>
                </a:solidFill>
              </a:rPr>
              <a:t>Dorset’s grid infrastructure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CA9D9CF-D999-5D1A-EA20-ED9C68343D20}"/>
              </a:ext>
            </a:extLst>
          </p:cNvPr>
          <p:cNvSpPr/>
          <p:nvPr/>
        </p:nvSpPr>
        <p:spPr>
          <a:xfrm>
            <a:off x="202140" y="2457788"/>
            <a:ext cx="2414059" cy="64936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08080"/>
                </a:solidFill>
              </a:rPr>
              <a:t>Network planning and investment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6FDAC92-F554-05BB-E9EE-D8F1497D11D5}"/>
              </a:ext>
            </a:extLst>
          </p:cNvPr>
          <p:cNvSpPr/>
          <p:nvPr/>
        </p:nvSpPr>
        <p:spPr>
          <a:xfrm>
            <a:off x="202139" y="3261874"/>
            <a:ext cx="2414059" cy="649366"/>
          </a:xfrm>
          <a:prstGeom prst="rect">
            <a:avLst/>
          </a:prstGeom>
          <a:solidFill>
            <a:srgbClr val="CBDDE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08080"/>
                </a:solidFill>
              </a:rPr>
              <a:t>Example impacted projects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FE7C327-901D-BC48-0297-79FF67AD31BB}"/>
              </a:ext>
            </a:extLst>
          </p:cNvPr>
          <p:cNvSpPr/>
          <p:nvPr/>
        </p:nvSpPr>
        <p:spPr>
          <a:xfrm>
            <a:off x="202138" y="4039846"/>
            <a:ext cx="2414059" cy="64936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08080"/>
                </a:solidFill>
              </a:rPr>
              <a:t>Case study: EV Chargers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AC5CB4-62BC-671B-2567-4519503BC868}"/>
              </a:ext>
            </a:extLst>
          </p:cNvPr>
          <p:cNvCxnSpPr>
            <a:cxnSpLocks/>
            <a:stCxn id="27" idx="2"/>
          </p:cNvCxnSpPr>
          <p:nvPr/>
        </p:nvCxnSpPr>
        <p:spPr>
          <a:xfrm>
            <a:off x="3944032" y="1383186"/>
            <a:ext cx="0" cy="145577"/>
          </a:xfrm>
          <a:prstGeom prst="line">
            <a:avLst/>
          </a:prstGeom>
          <a:ln>
            <a:solidFill>
              <a:srgbClr val="00808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4F86C9D-3F77-106A-971E-FE71B9D87CE2}"/>
              </a:ext>
            </a:extLst>
          </p:cNvPr>
          <p:cNvCxnSpPr>
            <a:cxnSpLocks/>
          </p:cNvCxnSpPr>
          <p:nvPr/>
        </p:nvCxnSpPr>
        <p:spPr>
          <a:xfrm flipH="1">
            <a:off x="1426634" y="1516595"/>
            <a:ext cx="2491316" cy="0"/>
          </a:xfrm>
          <a:prstGeom prst="line">
            <a:avLst/>
          </a:prstGeom>
          <a:ln>
            <a:solidFill>
              <a:srgbClr val="00808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60647E6-6607-3C58-815E-24362BAA361E}"/>
              </a:ext>
            </a:extLst>
          </p:cNvPr>
          <p:cNvSpPr txBox="1"/>
          <p:nvPr/>
        </p:nvSpPr>
        <p:spPr>
          <a:xfrm>
            <a:off x="3504293" y="2979534"/>
            <a:ext cx="778054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effectLst/>
                <a:latin typeface="+mj-lt"/>
                <a:ea typeface="Calibri" panose="020F0502020204030204" pitchFamily="34" charset="0"/>
              </a:rPr>
              <a:t>We examined a set of council projects – from renewables, to EV charger installation, or building heat retrofit – that had been impacted by constraints.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242392-B60B-A3E5-D830-301DC73C7033}"/>
              </a:ext>
            </a:extLst>
          </p:cNvPr>
          <p:cNvSpPr/>
          <p:nvPr/>
        </p:nvSpPr>
        <p:spPr>
          <a:xfrm>
            <a:off x="202138" y="4808627"/>
            <a:ext cx="2414059" cy="64936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08080"/>
                </a:solidFill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29482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7FF2956-6318-9206-6980-4CF2A1D5E7DF}"/>
              </a:ext>
            </a:extLst>
          </p:cNvPr>
          <p:cNvCxnSpPr>
            <a:cxnSpLocks/>
            <a:endCxn id="3" idx="0"/>
          </p:cNvCxnSpPr>
          <p:nvPr/>
        </p:nvCxnSpPr>
        <p:spPr>
          <a:xfrm>
            <a:off x="1409166" y="1507067"/>
            <a:ext cx="2" cy="3301560"/>
          </a:xfrm>
          <a:prstGeom prst="line">
            <a:avLst/>
          </a:prstGeom>
          <a:ln>
            <a:solidFill>
              <a:srgbClr val="00808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Rectangle 112">
            <a:extLst>
              <a:ext uri="{FF2B5EF4-FFF2-40B4-BE49-F238E27FC236}">
                <a16:creationId xmlns:a16="http://schemas.microsoft.com/office/drawing/2014/main" id="{F00B2ACD-8481-4111-B61C-1DDE68AB67D2}"/>
              </a:ext>
            </a:extLst>
          </p:cNvPr>
          <p:cNvSpPr/>
          <p:nvPr/>
        </p:nvSpPr>
        <p:spPr>
          <a:xfrm>
            <a:off x="0" y="0"/>
            <a:ext cx="12192000" cy="884921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A9BF6A-AF75-76C0-DEA1-B8B8A87E4F74}"/>
              </a:ext>
            </a:extLst>
          </p:cNvPr>
          <p:cNvSpPr txBox="1"/>
          <p:nvPr/>
        </p:nvSpPr>
        <p:spPr>
          <a:xfrm>
            <a:off x="148347" y="138129"/>
            <a:ext cx="88594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Structure of the process</a:t>
            </a:r>
          </a:p>
        </p:txBody>
      </p:sp>
      <p:sp>
        <p:nvSpPr>
          <p:cNvPr id="1080" name="Rectangle 1079">
            <a:extLst>
              <a:ext uri="{FF2B5EF4-FFF2-40B4-BE49-F238E27FC236}">
                <a16:creationId xmlns:a16="http://schemas.microsoft.com/office/drawing/2014/main" id="{078BDBB4-84CE-DBA3-DC54-225E5B9D3498}"/>
              </a:ext>
            </a:extLst>
          </p:cNvPr>
          <p:cNvSpPr/>
          <p:nvPr/>
        </p:nvSpPr>
        <p:spPr>
          <a:xfrm>
            <a:off x="0" y="6459369"/>
            <a:ext cx="12192000" cy="404761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80" name="Group 1379">
            <a:extLst>
              <a:ext uri="{FF2B5EF4-FFF2-40B4-BE49-F238E27FC236}">
                <a16:creationId xmlns:a16="http://schemas.microsoft.com/office/drawing/2014/main" id="{BAA1368F-61BF-77CB-A7D3-9552527B81E8}"/>
              </a:ext>
            </a:extLst>
          </p:cNvPr>
          <p:cNvGrpSpPr/>
          <p:nvPr/>
        </p:nvGrpSpPr>
        <p:grpSpPr>
          <a:xfrm>
            <a:off x="11097683" y="6513554"/>
            <a:ext cx="1011528" cy="296390"/>
            <a:chOff x="11097683" y="6513554"/>
            <a:chExt cx="1011528" cy="296390"/>
          </a:xfrm>
        </p:grpSpPr>
        <p:sp>
          <p:nvSpPr>
            <p:cNvPr id="1082" name="Oval 1081">
              <a:extLst>
                <a:ext uri="{FF2B5EF4-FFF2-40B4-BE49-F238E27FC236}">
                  <a16:creationId xmlns:a16="http://schemas.microsoft.com/office/drawing/2014/main" id="{C45B63B2-3090-C319-5AD1-E25DDD631276}"/>
                </a:ext>
              </a:extLst>
            </p:cNvPr>
            <p:cNvSpPr/>
            <p:nvPr/>
          </p:nvSpPr>
          <p:spPr>
            <a:xfrm>
              <a:off x="11097683" y="6513554"/>
              <a:ext cx="308091" cy="2944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4" name="Oval 1083">
              <a:extLst>
                <a:ext uri="{FF2B5EF4-FFF2-40B4-BE49-F238E27FC236}">
                  <a16:creationId xmlns:a16="http://schemas.microsoft.com/office/drawing/2014/main" id="{0E17DC78-E0CC-E450-B4B6-AC52B1CBF500}"/>
                </a:ext>
              </a:extLst>
            </p:cNvPr>
            <p:cNvSpPr/>
            <p:nvPr/>
          </p:nvSpPr>
          <p:spPr>
            <a:xfrm>
              <a:off x="11801120" y="6513554"/>
              <a:ext cx="308091" cy="2944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85" name="Graphic 1084" descr="Electric Tower outline">
              <a:extLst>
                <a:ext uri="{FF2B5EF4-FFF2-40B4-BE49-F238E27FC236}">
                  <a16:creationId xmlns:a16="http://schemas.microsoft.com/office/drawing/2014/main" id="{3AA45023-0673-FD4B-F104-F2470A584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121639" y="6536451"/>
              <a:ext cx="260179" cy="248684"/>
            </a:xfrm>
            <a:prstGeom prst="rect">
              <a:avLst/>
            </a:prstGeom>
          </p:spPr>
        </p:pic>
        <p:pic>
          <p:nvPicPr>
            <p:cNvPr id="1086" name="Graphic 1085" descr="Plugged Unplugged outline">
              <a:extLst>
                <a:ext uri="{FF2B5EF4-FFF2-40B4-BE49-F238E27FC236}">
                  <a16:creationId xmlns:a16="http://schemas.microsoft.com/office/drawing/2014/main" id="{A0D770C6-ACB2-5982-4988-94B3E0D11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11816642" y="6545140"/>
              <a:ext cx="277046" cy="264804"/>
            </a:xfrm>
            <a:prstGeom prst="rect">
              <a:avLst/>
            </a:prstGeom>
          </p:spPr>
        </p:pic>
        <p:grpSp>
          <p:nvGrpSpPr>
            <p:cNvPr id="1379" name="Group 1378">
              <a:extLst>
                <a:ext uri="{FF2B5EF4-FFF2-40B4-BE49-F238E27FC236}">
                  <a16:creationId xmlns:a16="http://schemas.microsoft.com/office/drawing/2014/main" id="{0B6F3B84-277D-3FC3-82DF-BE65F2B3C97B}"/>
                </a:ext>
              </a:extLst>
            </p:cNvPr>
            <p:cNvGrpSpPr/>
            <p:nvPr/>
          </p:nvGrpSpPr>
          <p:grpSpPr>
            <a:xfrm>
              <a:off x="11449401" y="6513554"/>
              <a:ext cx="308091" cy="294479"/>
              <a:chOff x="11449401" y="6513554"/>
              <a:chExt cx="308091" cy="294479"/>
            </a:xfrm>
          </p:grpSpPr>
          <p:sp>
            <p:nvSpPr>
              <p:cNvPr id="1083" name="Oval 1082">
                <a:extLst>
                  <a:ext uri="{FF2B5EF4-FFF2-40B4-BE49-F238E27FC236}">
                    <a16:creationId xmlns:a16="http://schemas.microsoft.com/office/drawing/2014/main" id="{5A821A81-0FCB-EEF6-0CCC-CB6014217ECC}"/>
                  </a:ext>
                </a:extLst>
              </p:cNvPr>
              <p:cNvSpPr/>
              <p:nvPr/>
            </p:nvSpPr>
            <p:spPr>
              <a:xfrm>
                <a:off x="11449401" y="6513554"/>
                <a:ext cx="308091" cy="2944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378" name="Picture 1377">
                <a:extLst>
                  <a:ext uri="{FF2B5EF4-FFF2-40B4-BE49-F238E27FC236}">
                    <a16:creationId xmlns:a16="http://schemas.microsoft.com/office/drawing/2014/main" id="{122D4072-5D9D-7948-9936-2EFA256A14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1500649" y="6548617"/>
                <a:ext cx="205593" cy="216373"/>
              </a:xfrm>
              <a:prstGeom prst="rect">
                <a:avLst/>
              </a:prstGeom>
            </p:spPr>
          </p:pic>
        </p:grpSp>
      </p:grpSp>
      <p:pic>
        <p:nvPicPr>
          <p:cNvPr id="1381" name="Picture 1380" descr="A green logo with text&#10;&#10;Description automatically generated">
            <a:extLst>
              <a:ext uri="{FF2B5EF4-FFF2-40B4-BE49-F238E27FC236}">
                <a16:creationId xmlns:a16="http://schemas.microsoft.com/office/drawing/2014/main" id="{97D87714-2992-B0CA-0E12-6819B8A97BF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605" y="163303"/>
            <a:ext cx="1294470" cy="551688"/>
          </a:xfrm>
          <a:prstGeom prst="rect">
            <a:avLst/>
          </a:prstGeom>
        </p:spPr>
      </p:pic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8F5F9D77-C694-2FF3-18E7-268BC7A760D6}"/>
              </a:ext>
            </a:extLst>
          </p:cNvPr>
          <p:cNvSpPr/>
          <p:nvPr/>
        </p:nvSpPr>
        <p:spPr>
          <a:xfrm>
            <a:off x="2470777" y="1011471"/>
            <a:ext cx="2595025" cy="376122"/>
          </a:xfrm>
          <a:prstGeom prst="chevron">
            <a:avLst/>
          </a:prstGeom>
          <a:solidFill>
            <a:srgbClr val="CBDDE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FDF31F0D-FB16-1FAF-C8A1-639B9EFAB129}"/>
              </a:ext>
            </a:extLst>
          </p:cNvPr>
          <p:cNvSpPr/>
          <p:nvPr/>
        </p:nvSpPr>
        <p:spPr>
          <a:xfrm>
            <a:off x="4777465" y="1011470"/>
            <a:ext cx="2595025" cy="376122"/>
          </a:xfrm>
          <a:prstGeom prst="chevron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1DDD82E9-0997-0EF9-34B9-DBDFC33C79C3}"/>
              </a:ext>
            </a:extLst>
          </p:cNvPr>
          <p:cNvSpPr/>
          <p:nvPr/>
        </p:nvSpPr>
        <p:spPr>
          <a:xfrm>
            <a:off x="7084154" y="1011469"/>
            <a:ext cx="2595025" cy="376122"/>
          </a:xfrm>
          <a:prstGeom prst="chevron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Arrow: Chevron 20">
            <a:extLst>
              <a:ext uri="{FF2B5EF4-FFF2-40B4-BE49-F238E27FC236}">
                <a16:creationId xmlns:a16="http://schemas.microsoft.com/office/drawing/2014/main" id="{D3EC90D2-8FDE-50CB-EBE3-DF99398B4559}"/>
              </a:ext>
            </a:extLst>
          </p:cNvPr>
          <p:cNvSpPr/>
          <p:nvPr/>
        </p:nvSpPr>
        <p:spPr>
          <a:xfrm>
            <a:off x="9390843" y="1011468"/>
            <a:ext cx="2595025" cy="376122"/>
          </a:xfrm>
          <a:prstGeom prst="chevron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Arrow: Pentagon 22">
            <a:extLst>
              <a:ext uri="{FF2B5EF4-FFF2-40B4-BE49-F238E27FC236}">
                <a16:creationId xmlns:a16="http://schemas.microsoft.com/office/drawing/2014/main" id="{2AC6AF85-9D4D-8C41-AEE9-099EE3E71912}"/>
              </a:ext>
            </a:extLst>
          </p:cNvPr>
          <p:cNvSpPr/>
          <p:nvPr/>
        </p:nvSpPr>
        <p:spPr>
          <a:xfrm>
            <a:off x="202141" y="1011430"/>
            <a:ext cx="2595025" cy="376122"/>
          </a:xfrm>
          <a:prstGeom prst="homePlate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1087E15-BC27-88F7-CBA9-4EEAD16362CB}"/>
              </a:ext>
            </a:extLst>
          </p:cNvPr>
          <p:cNvSpPr txBox="1"/>
          <p:nvPr/>
        </p:nvSpPr>
        <p:spPr>
          <a:xfrm>
            <a:off x="202141" y="1013854"/>
            <a:ext cx="233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1: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D0B2CE9-C91F-9365-93F4-1430AAA83584}"/>
              </a:ext>
            </a:extLst>
          </p:cNvPr>
          <p:cNvSpPr txBox="1"/>
          <p:nvPr/>
        </p:nvSpPr>
        <p:spPr>
          <a:xfrm>
            <a:off x="3072546" y="1013854"/>
            <a:ext cx="174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2: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6E28361-2AFF-1B20-AE09-5D309E5DE79D}"/>
              </a:ext>
            </a:extLst>
          </p:cNvPr>
          <p:cNvSpPr txBox="1"/>
          <p:nvPr/>
        </p:nvSpPr>
        <p:spPr>
          <a:xfrm>
            <a:off x="5379234" y="1013854"/>
            <a:ext cx="174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3: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CC04DA3-159D-BD94-C4B8-3B6ECDD21CFB}"/>
              </a:ext>
            </a:extLst>
          </p:cNvPr>
          <p:cNvSpPr txBox="1"/>
          <p:nvPr/>
        </p:nvSpPr>
        <p:spPr>
          <a:xfrm>
            <a:off x="7699146" y="1013854"/>
            <a:ext cx="174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4: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E7DF0C1-F24D-BA9D-7D78-03925DA24E3F}"/>
              </a:ext>
            </a:extLst>
          </p:cNvPr>
          <p:cNvSpPr txBox="1"/>
          <p:nvPr/>
        </p:nvSpPr>
        <p:spPr>
          <a:xfrm>
            <a:off x="10014519" y="1013854"/>
            <a:ext cx="191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5: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879D009-6FAB-4545-B4F6-E700BD2E0945}"/>
              </a:ext>
            </a:extLst>
          </p:cNvPr>
          <p:cNvSpPr/>
          <p:nvPr/>
        </p:nvSpPr>
        <p:spPr>
          <a:xfrm>
            <a:off x="202141" y="1653702"/>
            <a:ext cx="2414059" cy="64936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08080"/>
                </a:solidFill>
              </a:rPr>
              <a:t>Dorset’s grid infrastructure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CA9D9CF-D999-5D1A-EA20-ED9C68343D20}"/>
              </a:ext>
            </a:extLst>
          </p:cNvPr>
          <p:cNvSpPr/>
          <p:nvPr/>
        </p:nvSpPr>
        <p:spPr>
          <a:xfrm>
            <a:off x="202140" y="2457788"/>
            <a:ext cx="2414059" cy="64936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08080"/>
                </a:solidFill>
              </a:rPr>
              <a:t>Network planning and investment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6FDAC92-F554-05BB-E9EE-D8F1497D11D5}"/>
              </a:ext>
            </a:extLst>
          </p:cNvPr>
          <p:cNvSpPr/>
          <p:nvPr/>
        </p:nvSpPr>
        <p:spPr>
          <a:xfrm>
            <a:off x="202139" y="3261874"/>
            <a:ext cx="2414059" cy="64936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08080"/>
                </a:solidFill>
              </a:rPr>
              <a:t>Example impacted projects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FE7C327-901D-BC48-0297-79FF67AD31BB}"/>
              </a:ext>
            </a:extLst>
          </p:cNvPr>
          <p:cNvSpPr/>
          <p:nvPr/>
        </p:nvSpPr>
        <p:spPr>
          <a:xfrm>
            <a:off x="202138" y="4039846"/>
            <a:ext cx="2414059" cy="649366"/>
          </a:xfrm>
          <a:prstGeom prst="rect">
            <a:avLst/>
          </a:prstGeom>
          <a:solidFill>
            <a:srgbClr val="CBDDE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08080"/>
                </a:solidFill>
              </a:rPr>
              <a:t>Case study: EV Chargers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AC5CB4-62BC-671B-2567-4519503BC868}"/>
              </a:ext>
            </a:extLst>
          </p:cNvPr>
          <p:cNvCxnSpPr>
            <a:cxnSpLocks/>
            <a:stCxn id="27" idx="2"/>
          </p:cNvCxnSpPr>
          <p:nvPr/>
        </p:nvCxnSpPr>
        <p:spPr>
          <a:xfrm>
            <a:off x="3944032" y="1383186"/>
            <a:ext cx="0" cy="145577"/>
          </a:xfrm>
          <a:prstGeom prst="line">
            <a:avLst/>
          </a:prstGeom>
          <a:ln>
            <a:solidFill>
              <a:srgbClr val="00808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4F86C9D-3F77-106A-971E-FE71B9D87CE2}"/>
              </a:ext>
            </a:extLst>
          </p:cNvPr>
          <p:cNvCxnSpPr>
            <a:cxnSpLocks/>
          </p:cNvCxnSpPr>
          <p:nvPr/>
        </p:nvCxnSpPr>
        <p:spPr>
          <a:xfrm flipH="1">
            <a:off x="1426634" y="1516595"/>
            <a:ext cx="2491316" cy="0"/>
          </a:xfrm>
          <a:prstGeom prst="line">
            <a:avLst/>
          </a:prstGeom>
          <a:ln>
            <a:solidFill>
              <a:srgbClr val="00808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7095A65-E48D-A811-AC0E-DC1C64DA67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48329" y="1682819"/>
            <a:ext cx="4190268" cy="23570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80BD8E-F089-175B-C0CE-43C3E2D31E1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12236" y="3561384"/>
            <a:ext cx="4831424" cy="271767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0ED344B-3409-D86D-85AD-FB0A6B588322}"/>
              </a:ext>
            </a:extLst>
          </p:cNvPr>
          <p:cNvSpPr/>
          <p:nvPr/>
        </p:nvSpPr>
        <p:spPr>
          <a:xfrm>
            <a:off x="202138" y="4808627"/>
            <a:ext cx="2414059" cy="64936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08080"/>
                </a:solidFill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92421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676496-554C-E40D-BF24-6D890953D9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9ADEDC8-06F2-4151-71CE-ADC5EF1AE719}"/>
              </a:ext>
            </a:extLst>
          </p:cNvPr>
          <p:cNvSpPr/>
          <p:nvPr/>
        </p:nvSpPr>
        <p:spPr>
          <a:xfrm>
            <a:off x="0" y="0"/>
            <a:ext cx="12192000" cy="884921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2C3AC2-F97D-3061-8841-C8A55EDD6E91}"/>
              </a:ext>
            </a:extLst>
          </p:cNvPr>
          <p:cNvSpPr txBox="1"/>
          <p:nvPr/>
        </p:nvSpPr>
        <p:spPr>
          <a:xfrm>
            <a:off x="148347" y="138129"/>
            <a:ext cx="88594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Purpose and rationale</a:t>
            </a:r>
          </a:p>
        </p:txBody>
      </p:sp>
      <p:pic>
        <p:nvPicPr>
          <p:cNvPr id="12" name="Picture 11" descr="A green logo with text&#10;&#10;Description automatically generated">
            <a:extLst>
              <a:ext uri="{FF2B5EF4-FFF2-40B4-BE49-F238E27FC236}">
                <a16:creationId xmlns:a16="http://schemas.microsoft.com/office/drawing/2014/main" id="{C3F81693-3052-5775-055D-7712F422588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605" y="163303"/>
            <a:ext cx="1294470" cy="55168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2922EA2-8E5F-952F-1B90-BE48F73C13BD}"/>
              </a:ext>
            </a:extLst>
          </p:cNvPr>
          <p:cNvSpPr/>
          <p:nvPr/>
        </p:nvSpPr>
        <p:spPr>
          <a:xfrm>
            <a:off x="0" y="6459369"/>
            <a:ext cx="12192000" cy="404761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C3811E7-31D0-59C7-0BA6-6B0DEDEA3A7E}"/>
              </a:ext>
            </a:extLst>
          </p:cNvPr>
          <p:cNvGrpSpPr/>
          <p:nvPr/>
        </p:nvGrpSpPr>
        <p:grpSpPr>
          <a:xfrm>
            <a:off x="11097683" y="6513554"/>
            <a:ext cx="1011528" cy="296390"/>
            <a:chOff x="11097683" y="6513554"/>
            <a:chExt cx="1011528" cy="29639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11A0875-8654-6FC1-2CE5-43343B4FC49F}"/>
                </a:ext>
              </a:extLst>
            </p:cNvPr>
            <p:cNvSpPr/>
            <p:nvPr/>
          </p:nvSpPr>
          <p:spPr>
            <a:xfrm>
              <a:off x="11097683" y="6513554"/>
              <a:ext cx="308091" cy="2944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6E9DDDF-B3C5-E179-3E15-477718C1A93F}"/>
                </a:ext>
              </a:extLst>
            </p:cNvPr>
            <p:cNvSpPr/>
            <p:nvPr/>
          </p:nvSpPr>
          <p:spPr>
            <a:xfrm>
              <a:off x="11801120" y="6513554"/>
              <a:ext cx="308091" cy="2944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9" name="Graphic 18" descr="Electric Tower outline">
              <a:extLst>
                <a:ext uri="{FF2B5EF4-FFF2-40B4-BE49-F238E27FC236}">
                  <a16:creationId xmlns:a16="http://schemas.microsoft.com/office/drawing/2014/main" id="{3D201D63-A434-603B-B6A7-AB5B2F56C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121639" y="6536451"/>
              <a:ext cx="260179" cy="248684"/>
            </a:xfrm>
            <a:prstGeom prst="rect">
              <a:avLst/>
            </a:prstGeom>
          </p:spPr>
        </p:pic>
        <p:pic>
          <p:nvPicPr>
            <p:cNvPr id="21" name="Graphic 20" descr="Plugged Unplugged outline">
              <a:extLst>
                <a:ext uri="{FF2B5EF4-FFF2-40B4-BE49-F238E27FC236}">
                  <a16:creationId xmlns:a16="http://schemas.microsoft.com/office/drawing/2014/main" id="{A6DBBC34-9E5A-403F-904E-CDDA246748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0800000">
              <a:off x="11816642" y="6545140"/>
              <a:ext cx="277046" cy="264804"/>
            </a:xfrm>
            <a:prstGeom prst="rect">
              <a:avLst/>
            </a:prstGeom>
          </p:spPr>
        </p:pic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B3324CB-D578-3C46-0BC7-EFB9F8C05B6C}"/>
                </a:ext>
              </a:extLst>
            </p:cNvPr>
            <p:cNvGrpSpPr/>
            <p:nvPr/>
          </p:nvGrpSpPr>
          <p:grpSpPr>
            <a:xfrm>
              <a:off x="11449401" y="6513554"/>
              <a:ext cx="308091" cy="294479"/>
              <a:chOff x="11449401" y="6513554"/>
              <a:chExt cx="308091" cy="294479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15AEBC1B-93ED-E39C-2760-7309602F3F0E}"/>
                  </a:ext>
                </a:extLst>
              </p:cNvPr>
              <p:cNvSpPr/>
              <p:nvPr/>
            </p:nvSpPr>
            <p:spPr>
              <a:xfrm>
                <a:off x="11449401" y="6513554"/>
                <a:ext cx="308091" cy="2944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947E938E-6161-8DA8-BE35-539B24DDC0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1500649" y="6548617"/>
                <a:ext cx="205593" cy="216373"/>
              </a:xfrm>
              <a:prstGeom prst="rect">
                <a:avLst/>
              </a:prstGeom>
            </p:spPr>
          </p:pic>
        </p:grp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FB44C4C1-E31B-E09F-8E42-F4EB4E35F00C}"/>
              </a:ext>
            </a:extLst>
          </p:cNvPr>
          <p:cNvSpPr/>
          <p:nvPr/>
        </p:nvSpPr>
        <p:spPr>
          <a:xfrm>
            <a:off x="245470" y="2905758"/>
            <a:ext cx="11686605" cy="1341394"/>
          </a:xfrm>
          <a:prstGeom prst="rect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A </a:t>
            </a:r>
            <a:r>
              <a:rPr lang="en-GB" sz="2400" b="1" dirty="0">
                <a:solidFill>
                  <a:schemeClr val="tx1"/>
                </a:solidFill>
              </a:rPr>
              <a:t>structured scrutiny activity </a:t>
            </a:r>
            <a:r>
              <a:rPr lang="en-GB" sz="2400" dirty="0">
                <a:solidFill>
                  <a:schemeClr val="tx1"/>
                </a:solidFill>
              </a:rPr>
              <a:t>– basically a mix of tutorial and oral evidence-gathering. </a:t>
            </a:r>
            <a:r>
              <a:rPr lang="en-GB" sz="2400" b="1" dirty="0">
                <a:solidFill>
                  <a:schemeClr val="tx1"/>
                </a:solidFill>
              </a:rPr>
              <a:t>Not a commissioned technical study/report</a:t>
            </a:r>
            <a:r>
              <a:rPr lang="en-GB" sz="2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B4EE29C-CACE-0830-A175-A6378691B608}"/>
              </a:ext>
            </a:extLst>
          </p:cNvPr>
          <p:cNvSpPr/>
          <p:nvPr/>
        </p:nvSpPr>
        <p:spPr>
          <a:xfrm>
            <a:off x="264729" y="4445540"/>
            <a:ext cx="11686605" cy="1853395"/>
          </a:xfrm>
          <a:prstGeom prst="rect">
            <a:avLst/>
          </a:prstGeom>
          <a:solidFill>
            <a:srgbClr val="CBDD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It’s a </a:t>
            </a:r>
            <a:r>
              <a:rPr lang="en-GB" sz="2400" b="1" dirty="0">
                <a:solidFill>
                  <a:schemeClr val="tx1"/>
                </a:solidFill>
              </a:rPr>
              <a:t>simple and replicable approach </a:t>
            </a:r>
            <a:r>
              <a:rPr lang="en-GB" sz="2400" dirty="0">
                <a:solidFill>
                  <a:schemeClr val="tx1"/>
                </a:solidFill>
              </a:rPr>
              <a:t>for a way </a:t>
            </a:r>
            <a:r>
              <a:rPr lang="en-GB" sz="2400" b="1" dirty="0">
                <a:solidFill>
                  <a:schemeClr val="tx1"/>
                </a:solidFill>
              </a:rPr>
              <a:t>to develop support and enthusiasm for energy planning</a:t>
            </a:r>
            <a:r>
              <a:rPr lang="en-GB" sz="2400" dirty="0">
                <a:solidFill>
                  <a:schemeClr val="tx1"/>
                </a:solidFill>
              </a:rPr>
              <a:t>, using grid constraints as a route in (rather than, say, renewables).</a:t>
            </a:r>
          </a:p>
          <a:p>
            <a:endParaRPr lang="en-GB" sz="2400" dirty="0">
              <a:solidFill>
                <a:schemeClr val="tx1"/>
              </a:solidFill>
            </a:endParaRPr>
          </a:p>
          <a:p>
            <a:r>
              <a:rPr lang="en-GB" sz="2400" dirty="0">
                <a:solidFill>
                  <a:schemeClr val="tx1"/>
                </a:solidFill>
              </a:rPr>
              <a:t>If you want to do something similar, you could largely lift the template materials with minor modifications.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C3B8DD-3DF8-FE89-1523-8537B324C3D0}"/>
              </a:ext>
            </a:extLst>
          </p:cNvPr>
          <p:cNvSpPr/>
          <p:nvPr/>
        </p:nvSpPr>
        <p:spPr>
          <a:xfrm>
            <a:off x="6104976" y="1236253"/>
            <a:ext cx="5846358" cy="1234879"/>
          </a:xfrm>
          <a:prstGeom prst="rect">
            <a:avLst/>
          </a:prstGeom>
          <a:solidFill>
            <a:srgbClr val="CBDD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  <a:latin typeface="Aptos" panose="020B0004020202020204" pitchFamily="34" charset="0"/>
                <a:ea typeface="Aptos" panose="020B0004020202020204" pitchFamily="34" charset="0"/>
              </a:rPr>
              <a:t>2</a:t>
            </a:r>
            <a:r>
              <a:rPr lang="en-GB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</a:rPr>
              <a:t>. </a:t>
            </a:r>
            <a:r>
              <a:rPr lang="en-GB" b="1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</a:rPr>
              <a:t>Upskill and enthuse: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</a:rPr>
              <a:t>How can we upskill members and officer to be better informed about a very complex topic?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44BD89-AE91-DCE9-6A80-CD3DA7A470F2}"/>
              </a:ext>
            </a:extLst>
          </p:cNvPr>
          <p:cNvSpPr/>
          <p:nvPr/>
        </p:nvSpPr>
        <p:spPr>
          <a:xfrm>
            <a:off x="264729" y="1236253"/>
            <a:ext cx="5593647" cy="1234879"/>
          </a:xfrm>
          <a:prstGeom prst="rect">
            <a:avLst/>
          </a:prstGeom>
          <a:solidFill>
            <a:srgbClr val="CBDD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</a:rPr>
              <a:t>1. </a:t>
            </a:r>
            <a:r>
              <a:rPr lang="en-GB" b="1" dirty="0">
                <a:solidFill>
                  <a:schemeClr val="tx1"/>
                </a:solidFill>
                <a:latin typeface="Aptos" panose="020B0004020202020204" pitchFamily="34" charset="0"/>
                <a:ea typeface="Aptos" panose="020B0004020202020204" pitchFamily="34" charset="0"/>
              </a:rPr>
              <a:t>Buy-in: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</a:rPr>
              <a:t>Given the costs and a lack of statutory duty, how can we get buy-in from members and senior leaders to develop a LAEP or get them enthused about RESPs?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82422FE-709E-6CAE-CC49-0CC5E44F78B9}"/>
              </a:ext>
            </a:extLst>
          </p:cNvPr>
          <p:cNvSpPr/>
          <p:nvPr/>
        </p:nvSpPr>
        <p:spPr>
          <a:xfrm>
            <a:off x="236651" y="1015674"/>
            <a:ext cx="5593647" cy="127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rgbClr val="00808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</a:rPr>
              <a:t>The problems: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FC9B25-65D8-35CA-5771-9ECA1921BE58}"/>
              </a:ext>
            </a:extLst>
          </p:cNvPr>
          <p:cNvSpPr/>
          <p:nvPr/>
        </p:nvSpPr>
        <p:spPr>
          <a:xfrm>
            <a:off x="236650" y="2689689"/>
            <a:ext cx="5593647" cy="127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rgbClr val="00808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</a:rPr>
              <a:t>The solution:</a:t>
            </a:r>
          </a:p>
        </p:txBody>
      </p:sp>
    </p:spTree>
    <p:extLst>
      <p:ext uri="{BB962C8B-B14F-4D97-AF65-F5344CB8AC3E}">
        <p14:creationId xmlns:p14="http://schemas.microsoft.com/office/powerpoint/2010/main" val="100811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7FF2956-6318-9206-6980-4CF2A1D5E7DF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1409166" y="1507067"/>
            <a:ext cx="2" cy="3301560"/>
          </a:xfrm>
          <a:prstGeom prst="line">
            <a:avLst/>
          </a:prstGeom>
          <a:ln>
            <a:solidFill>
              <a:srgbClr val="00808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Rectangle 112">
            <a:extLst>
              <a:ext uri="{FF2B5EF4-FFF2-40B4-BE49-F238E27FC236}">
                <a16:creationId xmlns:a16="http://schemas.microsoft.com/office/drawing/2014/main" id="{F00B2ACD-8481-4111-B61C-1DDE68AB67D2}"/>
              </a:ext>
            </a:extLst>
          </p:cNvPr>
          <p:cNvSpPr/>
          <p:nvPr/>
        </p:nvSpPr>
        <p:spPr>
          <a:xfrm>
            <a:off x="0" y="0"/>
            <a:ext cx="12192000" cy="884921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A9BF6A-AF75-76C0-DEA1-B8B8A87E4F74}"/>
              </a:ext>
            </a:extLst>
          </p:cNvPr>
          <p:cNvSpPr txBox="1"/>
          <p:nvPr/>
        </p:nvSpPr>
        <p:spPr>
          <a:xfrm>
            <a:off x="148347" y="138129"/>
            <a:ext cx="88594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Structure of the process</a:t>
            </a:r>
          </a:p>
        </p:txBody>
      </p:sp>
      <p:sp>
        <p:nvSpPr>
          <p:cNvPr id="1080" name="Rectangle 1079">
            <a:extLst>
              <a:ext uri="{FF2B5EF4-FFF2-40B4-BE49-F238E27FC236}">
                <a16:creationId xmlns:a16="http://schemas.microsoft.com/office/drawing/2014/main" id="{078BDBB4-84CE-DBA3-DC54-225E5B9D3498}"/>
              </a:ext>
            </a:extLst>
          </p:cNvPr>
          <p:cNvSpPr/>
          <p:nvPr/>
        </p:nvSpPr>
        <p:spPr>
          <a:xfrm>
            <a:off x="0" y="6459369"/>
            <a:ext cx="12192000" cy="404761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80" name="Group 1379">
            <a:extLst>
              <a:ext uri="{FF2B5EF4-FFF2-40B4-BE49-F238E27FC236}">
                <a16:creationId xmlns:a16="http://schemas.microsoft.com/office/drawing/2014/main" id="{BAA1368F-61BF-77CB-A7D3-9552527B81E8}"/>
              </a:ext>
            </a:extLst>
          </p:cNvPr>
          <p:cNvGrpSpPr/>
          <p:nvPr/>
        </p:nvGrpSpPr>
        <p:grpSpPr>
          <a:xfrm>
            <a:off x="11097683" y="6513554"/>
            <a:ext cx="1011528" cy="296390"/>
            <a:chOff x="11097683" y="6513554"/>
            <a:chExt cx="1011528" cy="296390"/>
          </a:xfrm>
        </p:grpSpPr>
        <p:sp>
          <p:nvSpPr>
            <p:cNvPr id="1082" name="Oval 1081">
              <a:extLst>
                <a:ext uri="{FF2B5EF4-FFF2-40B4-BE49-F238E27FC236}">
                  <a16:creationId xmlns:a16="http://schemas.microsoft.com/office/drawing/2014/main" id="{C45B63B2-3090-C319-5AD1-E25DDD631276}"/>
                </a:ext>
              </a:extLst>
            </p:cNvPr>
            <p:cNvSpPr/>
            <p:nvPr/>
          </p:nvSpPr>
          <p:spPr>
            <a:xfrm>
              <a:off x="11097683" y="6513554"/>
              <a:ext cx="308091" cy="2944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4" name="Oval 1083">
              <a:extLst>
                <a:ext uri="{FF2B5EF4-FFF2-40B4-BE49-F238E27FC236}">
                  <a16:creationId xmlns:a16="http://schemas.microsoft.com/office/drawing/2014/main" id="{0E17DC78-E0CC-E450-B4B6-AC52B1CBF500}"/>
                </a:ext>
              </a:extLst>
            </p:cNvPr>
            <p:cNvSpPr/>
            <p:nvPr/>
          </p:nvSpPr>
          <p:spPr>
            <a:xfrm>
              <a:off x="11801120" y="6513554"/>
              <a:ext cx="308091" cy="2944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85" name="Graphic 1084" descr="Electric Tower outline">
              <a:extLst>
                <a:ext uri="{FF2B5EF4-FFF2-40B4-BE49-F238E27FC236}">
                  <a16:creationId xmlns:a16="http://schemas.microsoft.com/office/drawing/2014/main" id="{3AA45023-0673-FD4B-F104-F2470A584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121639" y="6536451"/>
              <a:ext cx="260179" cy="248684"/>
            </a:xfrm>
            <a:prstGeom prst="rect">
              <a:avLst/>
            </a:prstGeom>
          </p:spPr>
        </p:pic>
        <p:pic>
          <p:nvPicPr>
            <p:cNvPr id="1086" name="Graphic 1085" descr="Plugged Unplugged outline">
              <a:extLst>
                <a:ext uri="{FF2B5EF4-FFF2-40B4-BE49-F238E27FC236}">
                  <a16:creationId xmlns:a16="http://schemas.microsoft.com/office/drawing/2014/main" id="{A0D770C6-ACB2-5982-4988-94B3E0D11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11816642" y="6545140"/>
              <a:ext cx="277046" cy="264804"/>
            </a:xfrm>
            <a:prstGeom prst="rect">
              <a:avLst/>
            </a:prstGeom>
          </p:spPr>
        </p:pic>
        <p:grpSp>
          <p:nvGrpSpPr>
            <p:cNvPr id="1379" name="Group 1378">
              <a:extLst>
                <a:ext uri="{FF2B5EF4-FFF2-40B4-BE49-F238E27FC236}">
                  <a16:creationId xmlns:a16="http://schemas.microsoft.com/office/drawing/2014/main" id="{0B6F3B84-277D-3FC3-82DF-BE65F2B3C97B}"/>
                </a:ext>
              </a:extLst>
            </p:cNvPr>
            <p:cNvGrpSpPr/>
            <p:nvPr/>
          </p:nvGrpSpPr>
          <p:grpSpPr>
            <a:xfrm>
              <a:off x="11449401" y="6513554"/>
              <a:ext cx="308091" cy="294479"/>
              <a:chOff x="11449401" y="6513554"/>
              <a:chExt cx="308091" cy="294479"/>
            </a:xfrm>
          </p:grpSpPr>
          <p:sp>
            <p:nvSpPr>
              <p:cNvPr id="1083" name="Oval 1082">
                <a:extLst>
                  <a:ext uri="{FF2B5EF4-FFF2-40B4-BE49-F238E27FC236}">
                    <a16:creationId xmlns:a16="http://schemas.microsoft.com/office/drawing/2014/main" id="{5A821A81-0FCB-EEF6-0CCC-CB6014217ECC}"/>
                  </a:ext>
                </a:extLst>
              </p:cNvPr>
              <p:cNvSpPr/>
              <p:nvPr/>
            </p:nvSpPr>
            <p:spPr>
              <a:xfrm>
                <a:off x="11449401" y="6513554"/>
                <a:ext cx="308091" cy="2944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378" name="Picture 1377">
                <a:extLst>
                  <a:ext uri="{FF2B5EF4-FFF2-40B4-BE49-F238E27FC236}">
                    <a16:creationId xmlns:a16="http://schemas.microsoft.com/office/drawing/2014/main" id="{122D4072-5D9D-7948-9936-2EFA256A14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1500649" y="6548617"/>
                <a:ext cx="205593" cy="216373"/>
              </a:xfrm>
              <a:prstGeom prst="rect">
                <a:avLst/>
              </a:prstGeom>
            </p:spPr>
          </p:pic>
        </p:grpSp>
      </p:grpSp>
      <p:pic>
        <p:nvPicPr>
          <p:cNvPr id="1381" name="Picture 1380" descr="A green logo with text&#10;&#10;Description automatically generated">
            <a:extLst>
              <a:ext uri="{FF2B5EF4-FFF2-40B4-BE49-F238E27FC236}">
                <a16:creationId xmlns:a16="http://schemas.microsoft.com/office/drawing/2014/main" id="{97D87714-2992-B0CA-0E12-6819B8A97BF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605" y="163303"/>
            <a:ext cx="1294470" cy="551688"/>
          </a:xfrm>
          <a:prstGeom prst="rect">
            <a:avLst/>
          </a:prstGeom>
        </p:spPr>
      </p:pic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8F5F9D77-C694-2FF3-18E7-268BC7A760D6}"/>
              </a:ext>
            </a:extLst>
          </p:cNvPr>
          <p:cNvSpPr/>
          <p:nvPr/>
        </p:nvSpPr>
        <p:spPr>
          <a:xfrm>
            <a:off x="2470777" y="1011471"/>
            <a:ext cx="2595025" cy="376122"/>
          </a:xfrm>
          <a:prstGeom prst="chevron">
            <a:avLst/>
          </a:prstGeom>
          <a:solidFill>
            <a:srgbClr val="CBDDE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FDF31F0D-FB16-1FAF-C8A1-639B9EFAB129}"/>
              </a:ext>
            </a:extLst>
          </p:cNvPr>
          <p:cNvSpPr/>
          <p:nvPr/>
        </p:nvSpPr>
        <p:spPr>
          <a:xfrm>
            <a:off x="4777465" y="1011470"/>
            <a:ext cx="2595025" cy="376122"/>
          </a:xfrm>
          <a:prstGeom prst="chevron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1DDD82E9-0997-0EF9-34B9-DBDFC33C79C3}"/>
              </a:ext>
            </a:extLst>
          </p:cNvPr>
          <p:cNvSpPr/>
          <p:nvPr/>
        </p:nvSpPr>
        <p:spPr>
          <a:xfrm>
            <a:off x="7084154" y="1011469"/>
            <a:ext cx="2595025" cy="376122"/>
          </a:xfrm>
          <a:prstGeom prst="chevron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Arrow: Chevron 20">
            <a:extLst>
              <a:ext uri="{FF2B5EF4-FFF2-40B4-BE49-F238E27FC236}">
                <a16:creationId xmlns:a16="http://schemas.microsoft.com/office/drawing/2014/main" id="{D3EC90D2-8FDE-50CB-EBE3-DF99398B4559}"/>
              </a:ext>
            </a:extLst>
          </p:cNvPr>
          <p:cNvSpPr/>
          <p:nvPr/>
        </p:nvSpPr>
        <p:spPr>
          <a:xfrm>
            <a:off x="9390843" y="1011468"/>
            <a:ext cx="2595025" cy="376122"/>
          </a:xfrm>
          <a:prstGeom prst="chevron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Arrow: Pentagon 22">
            <a:extLst>
              <a:ext uri="{FF2B5EF4-FFF2-40B4-BE49-F238E27FC236}">
                <a16:creationId xmlns:a16="http://schemas.microsoft.com/office/drawing/2014/main" id="{2AC6AF85-9D4D-8C41-AEE9-099EE3E71912}"/>
              </a:ext>
            </a:extLst>
          </p:cNvPr>
          <p:cNvSpPr/>
          <p:nvPr/>
        </p:nvSpPr>
        <p:spPr>
          <a:xfrm>
            <a:off x="202141" y="1011430"/>
            <a:ext cx="2595025" cy="376122"/>
          </a:xfrm>
          <a:prstGeom prst="homePlate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1087E15-BC27-88F7-CBA9-4EEAD16362CB}"/>
              </a:ext>
            </a:extLst>
          </p:cNvPr>
          <p:cNvSpPr txBox="1"/>
          <p:nvPr/>
        </p:nvSpPr>
        <p:spPr>
          <a:xfrm>
            <a:off x="202141" y="1013854"/>
            <a:ext cx="233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1: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D0B2CE9-C91F-9365-93F4-1430AAA83584}"/>
              </a:ext>
            </a:extLst>
          </p:cNvPr>
          <p:cNvSpPr txBox="1"/>
          <p:nvPr/>
        </p:nvSpPr>
        <p:spPr>
          <a:xfrm>
            <a:off x="3072546" y="1013854"/>
            <a:ext cx="174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2: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6E28361-2AFF-1B20-AE09-5D309E5DE79D}"/>
              </a:ext>
            </a:extLst>
          </p:cNvPr>
          <p:cNvSpPr txBox="1"/>
          <p:nvPr/>
        </p:nvSpPr>
        <p:spPr>
          <a:xfrm>
            <a:off x="5379234" y="1013854"/>
            <a:ext cx="174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3: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CC04DA3-159D-BD94-C4B8-3B6ECDD21CFB}"/>
              </a:ext>
            </a:extLst>
          </p:cNvPr>
          <p:cNvSpPr txBox="1"/>
          <p:nvPr/>
        </p:nvSpPr>
        <p:spPr>
          <a:xfrm>
            <a:off x="7699146" y="1013854"/>
            <a:ext cx="174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4: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E7DF0C1-F24D-BA9D-7D78-03925DA24E3F}"/>
              </a:ext>
            </a:extLst>
          </p:cNvPr>
          <p:cNvSpPr txBox="1"/>
          <p:nvPr/>
        </p:nvSpPr>
        <p:spPr>
          <a:xfrm>
            <a:off x="10014519" y="1013854"/>
            <a:ext cx="191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5: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A5F129-9953-C97C-3B3B-0A67EA072C78}"/>
              </a:ext>
            </a:extLst>
          </p:cNvPr>
          <p:cNvSpPr txBox="1"/>
          <p:nvPr/>
        </p:nvSpPr>
        <p:spPr>
          <a:xfrm>
            <a:off x="5394158" y="1839729"/>
            <a:ext cx="4512376" cy="4204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900" b="1">
              <a:solidFill>
                <a:srgbClr val="00808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900" b="1">
              <a:solidFill>
                <a:srgbClr val="00808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900" b="1">
              <a:solidFill>
                <a:srgbClr val="00808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Sustainability/Energy team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40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Estate retrofit team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40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Planning team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4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Transport team </a:t>
            </a:r>
            <a:endParaRPr lang="en-GB" sz="240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" name="Graphic 9" descr="Electric car with solid fill">
            <a:extLst>
              <a:ext uri="{FF2B5EF4-FFF2-40B4-BE49-F238E27FC236}">
                <a16:creationId xmlns:a16="http://schemas.microsoft.com/office/drawing/2014/main" id="{628CAB8C-8FD8-DCA2-5B1A-3F1BCF4401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281865" y="5259534"/>
            <a:ext cx="914400" cy="914400"/>
          </a:xfrm>
          <a:prstGeom prst="rect">
            <a:avLst/>
          </a:prstGeom>
        </p:spPr>
      </p:pic>
      <p:pic>
        <p:nvPicPr>
          <p:cNvPr id="12" name="Graphic 11" descr="Architecture with solid fill">
            <a:extLst>
              <a:ext uri="{FF2B5EF4-FFF2-40B4-BE49-F238E27FC236}">
                <a16:creationId xmlns:a16="http://schemas.microsoft.com/office/drawing/2014/main" id="{02EC123F-4021-CEA0-8567-B44EF9B583C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281865" y="4420644"/>
            <a:ext cx="914400" cy="914400"/>
          </a:xfrm>
          <a:prstGeom prst="rect">
            <a:avLst/>
          </a:prstGeom>
        </p:spPr>
      </p:pic>
      <p:pic>
        <p:nvPicPr>
          <p:cNvPr id="34" name="Graphic 33" descr="Modern architecture with solid fill">
            <a:extLst>
              <a:ext uri="{FF2B5EF4-FFF2-40B4-BE49-F238E27FC236}">
                <a16:creationId xmlns:a16="http://schemas.microsoft.com/office/drawing/2014/main" id="{2A89978F-ABF2-6D35-DFA0-6406D84BADE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270202" y="3404317"/>
            <a:ext cx="914400" cy="914400"/>
          </a:xfrm>
          <a:prstGeom prst="rect">
            <a:avLst/>
          </a:prstGeom>
        </p:spPr>
      </p:pic>
      <p:pic>
        <p:nvPicPr>
          <p:cNvPr id="36" name="Graphic 35" descr="Solar Panels outline">
            <a:extLst>
              <a:ext uri="{FF2B5EF4-FFF2-40B4-BE49-F238E27FC236}">
                <a16:creationId xmlns:a16="http://schemas.microsoft.com/office/drawing/2014/main" id="{586AF430-4F49-1F1B-6AD3-FC635A734D2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197525" y="2431971"/>
            <a:ext cx="914400" cy="91440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DB1B852-2B4D-3AF1-BC6C-77AFDFD6537A}"/>
              </a:ext>
            </a:extLst>
          </p:cNvPr>
          <p:cNvCxnSpPr>
            <a:cxnSpLocks/>
          </p:cNvCxnSpPr>
          <p:nvPr/>
        </p:nvCxnSpPr>
        <p:spPr>
          <a:xfrm>
            <a:off x="3944032" y="1383186"/>
            <a:ext cx="0" cy="145577"/>
          </a:xfrm>
          <a:prstGeom prst="line">
            <a:avLst/>
          </a:prstGeom>
          <a:ln>
            <a:solidFill>
              <a:srgbClr val="00808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938E553-33D1-5C85-45D7-9A65C79A7AF8}"/>
              </a:ext>
            </a:extLst>
          </p:cNvPr>
          <p:cNvCxnSpPr>
            <a:cxnSpLocks/>
          </p:cNvCxnSpPr>
          <p:nvPr/>
        </p:nvCxnSpPr>
        <p:spPr>
          <a:xfrm flipH="1">
            <a:off x="1426634" y="1516595"/>
            <a:ext cx="2491316" cy="0"/>
          </a:xfrm>
          <a:prstGeom prst="line">
            <a:avLst/>
          </a:prstGeom>
          <a:ln>
            <a:solidFill>
              <a:srgbClr val="00808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F1CD0F6-6B27-3ECE-33B4-E3E97B4622FB}"/>
              </a:ext>
            </a:extLst>
          </p:cNvPr>
          <p:cNvSpPr txBox="1"/>
          <p:nvPr/>
        </p:nvSpPr>
        <p:spPr>
          <a:xfrm>
            <a:off x="3959365" y="1856846"/>
            <a:ext cx="7185684" cy="403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Council officer discussion/Q&amp;A included colleagues from…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6A20FEF-8EE0-A9DC-56AE-7CB085E61C5A}"/>
              </a:ext>
            </a:extLst>
          </p:cNvPr>
          <p:cNvSpPr/>
          <p:nvPr/>
        </p:nvSpPr>
        <p:spPr>
          <a:xfrm>
            <a:off x="202141" y="1653702"/>
            <a:ext cx="2414059" cy="64936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08080"/>
                </a:solidFill>
              </a:rPr>
              <a:t>Dorset’s grid infrastructure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64B1FA-A2DB-F4C3-2691-21451F3DC87E}"/>
              </a:ext>
            </a:extLst>
          </p:cNvPr>
          <p:cNvSpPr/>
          <p:nvPr/>
        </p:nvSpPr>
        <p:spPr>
          <a:xfrm>
            <a:off x="202140" y="2457788"/>
            <a:ext cx="2414059" cy="64936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08080"/>
                </a:solidFill>
              </a:rPr>
              <a:t>Network planning and investment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99B679-B83A-CAAA-E7D1-962BF450E5C5}"/>
              </a:ext>
            </a:extLst>
          </p:cNvPr>
          <p:cNvSpPr/>
          <p:nvPr/>
        </p:nvSpPr>
        <p:spPr>
          <a:xfrm>
            <a:off x="202139" y="3261874"/>
            <a:ext cx="2414059" cy="64936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08080"/>
                </a:solidFill>
              </a:rPr>
              <a:t>Example impacted projects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1246CD-69DB-F19F-9418-B18EBB49657C}"/>
              </a:ext>
            </a:extLst>
          </p:cNvPr>
          <p:cNvSpPr/>
          <p:nvPr/>
        </p:nvSpPr>
        <p:spPr>
          <a:xfrm>
            <a:off x="202138" y="4039846"/>
            <a:ext cx="2414059" cy="64936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08080"/>
                </a:solidFill>
              </a:rPr>
              <a:t>Case study: EV Chargers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DC1CD5-9AF1-DCCB-6BD9-FB97387C4F83}"/>
              </a:ext>
            </a:extLst>
          </p:cNvPr>
          <p:cNvSpPr/>
          <p:nvPr/>
        </p:nvSpPr>
        <p:spPr>
          <a:xfrm>
            <a:off x="202138" y="4808627"/>
            <a:ext cx="2414059" cy="64936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08080"/>
                </a:solidFill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5890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7FF2956-6318-9206-6980-4CF2A1D5E7DF}"/>
              </a:ext>
            </a:extLst>
          </p:cNvPr>
          <p:cNvCxnSpPr>
            <a:cxnSpLocks/>
            <a:endCxn id="51" idx="0"/>
          </p:cNvCxnSpPr>
          <p:nvPr/>
        </p:nvCxnSpPr>
        <p:spPr>
          <a:xfrm>
            <a:off x="1409166" y="1507067"/>
            <a:ext cx="2" cy="2532779"/>
          </a:xfrm>
          <a:prstGeom prst="line">
            <a:avLst/>
          </a:prstGeom>
          <a:ln>
            <a:solidFill>
              <a:srgbClr val="00808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Rectangle 112">
            <a:extLst>
              <a:ext uri="{FF2B5EF4-FFF2-40B4-BE49-F238E27FC236}">
                <a16:creationId xmlns:a16="http://schemas.microsoft.com/office/drawing/2014/main" id="{F00B2ACD-8481-4111-B61C-1DDE68AB67D2}"/>
              </a:ext>
            </a:extLst>
          </p:cNvPr>
          <p:cNvSpPr/>
          <p:nvPr/>
        </p:nvSpPr>
        <p:spPr>
          <a:xfrm>
            <a:off x="0" y="0"/>
            <a:ext cx="12192000" cy="884921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A9BF6A-AF75-76C0-DEA1-B8B8A87E4F74}"/>
              </a:ext>
            </a:extLst>
          </p:cNvPr>
          <p:cNvSpPr txBox="1"/>
          <p:nvPr/>
        </p:nvSpPr>
        <p:spPr>
          <a:xfrm>
            <a:off x="148347" y="138129"/>
            <a:ext cx="88594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Structure of the process</a:t>
            </a:r>
          </a:p>
        </p:txBody>
      </p:sp>
      <p:sp>
        <p:nvSpPr>
          <p:cNvPr id="1080" name="Rectangle 1079">
            <a:extLst>
              <a:ext uri="{FF2B5EF4-FFF2-40B4-BE49-F238E27FC236}">
                <a16:creationId xmlns:a16="http://schemas.microsoft.com/office/drawing/2014/main" id="{078BDBB4-84CE-DBA3-DC54-225E5B9D3498}"/>
              </a:ext>
            </a:extLst>
          </p:cNvPr>
          <p:cNvSpPr/>
          <p:nvPr/>
        </p:nvSpPr>
        <p:spPr>
          <a:xfrm>
            <a:off x="0" y="6459369"/>
            <a:ext cx="12192000" cy="404761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80" name="Group 1379">
            <a:extLst>
              <a:ext uri="{FF2B5EF4-FFF2-40B4-BE49-F238E27FC236}">
                <a16:creationId xmlns:a16="http://schemas.microsoft.com/office/drawing/2014/main" id="{BAA1368F-61BF-77CB-A7D3-9552527B81E8}"/>
              </a:ext>
            </a:extLst>
          </p:cNvPr>
          <p:cNvGrpSpPr/>
          <p:nvPr/>
        </p:nvGrpSpPr>
        <p:grpSpPr>
          <a:xfrm>
            <a:off x="11097683" y="6513554"/>
            <a:ext cx="1011528" cy="296390"/>
            <a:chOff x="11097683" y="6513554"/>
            <a:chExt cx="1011528" cy="296390"/>
          </a:xfrm>
        </p:grpSpPr>
        <p:sp>
          <p:nvSpPr>
            <p:cNvPr id="1082" name="Oval 1081">
              <a:extLst>
                <a:ext uri="{FF2B5EF4-FFF2-40B4-BE49-F238E27FC236}">
                  <a16:creationId xmlns:a16="http://schemas.microsoft.com/office/drawing/2014/main" id="{C45B63B2-3090-C319-5AD1-E25DDD631276}"/>
                </a:ext>
              </a:extLst>
            </p:cNvPr>
            <p:cNvSpPr/>
            <p:nvPr/>
          </p:nvSpPr>
          <p:spPr>
            <a:xfrm>
              <a:off x="11097683" y="6513554"/>
              <a:ext cx="308091" cy="2944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4" name="Oval 1083">
              <a:extLst>
                <a:ext uri="{FF2B5EF4-FFF2-40B4-BE49-F238E27FC236}">
                  <a16:creationId xmlns:a16="http://schemas.microsoft.com/office/drawing/2014/main" id="{0E17DC78-E0CC-E450-B4B6-AC52B1CBF500}"/>
                </a:ext>
              </a:extLst>
            </p:cNvPr>
            <p:cNvSpPr/>
            <p:nvPr/>
          </p:nvSpPr>
          <p:spPr>
            <a:xfrm>
              <a:off x="11801120" y="6513554"/>
              <a:ext cx="308091" cy="2944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85" name="Graphic 1084" descr="Electric Tower outline">
              <a:extLst>
                <a:ext uri="{FF2B5EF4-FFF2-40B4-BE49-F238E27FC236}">
                  <a16:creationId xmlns:a16="http://schemas.microsoft.com/office/drawing/2014/main" id="{3AA45023-0673-FD4B-F104-F2470A584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121639" y="6536451"/>
              <a:ext cx="260179" cy="248684"/>
            </a:xfrm>
            <a:prstGeom prst="rect">
              <a:avLst/>
            </a:prstGeom>
          </p:spPr>
        </p:pic>
        <p:pic>
          <p:nvPicPr>
            <p:cNvPr id="1086" name="Graphic 1085" descr="Plugged Unplugged outline">
              <a:extLst>
                <a:ext uri="{FF2B5EF4-FFF2-40B4-BE49-F238E27FC236}">
                  <a16:creationId xmlns:a16="http://schemas.microsoft.com/office/drawing/2014/main" id="{A0D770C6-ACB2-5982-4988-94B3E0D11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11816642" y="6545140"/>
              <a:ext cx="277046" cy="264804"/>
            </a:xfrm>
            <a:prstGeom prst="rect">
              <a:avLst/>
            </a:prstGeom>
          </p:spPr>
        </p:pic>
        <p:grpSp>
          <p:nvGrpSpPr>
            <p:cNvPr id="1379" name="Group 1378">
              <a:extLst>
                <a:ext uri="{FF2B5EF4-FFF2-40B4-BE49-F238E27FC236}">
                  <a16:creationId xmlns:a16="http://schemas.microsoft.com/office/drawing/2014/main" id="{0B6F3B84-277D-3FC3-82DF-BE65F2B3C97B}"/>
                </a:ext>
              </a:extLst>
            </p:cNvPr>
            <p:cNvGrpSpPr/>
            <p:nvPr/>
          </p:nvGrpSpPr>
          <p:grpSpPr>
            <a:xfrm>
              <a:off x="11449401" y="6513554"/>
              <a:ext cx="308091" cy="294479"/>
              <a:chOff x="11449401" y="6513554"/>
              <a:chExt cx="308091" cy="294479"/>
            </a:xfrm>
          </p:grpSpPr>
          <p:sp>
            <p:nvSpPr>
              <p:cNvPr id="1083" name="Oval 1082">
                <a:extLst>
                  <a:ext uri="{FF2B5EF4-FFF2-40B4-BE49-F238E27FC236}">
                    <a16:creationId xmlns:a16="http://schemas.microsoft.com/office/drawing/2014/main" id="{5A821A81-0FCB-EEF6-0CCC-CB6014217ECC}"/>
                  </a:ext>
                </a:extLst>
              </p:cNvPr>
              <p:cNvSpPr/>
              <p:nvPr/>
            </p:nvSpPr>
            <p:spPr>
              <a:xfrm>
                <a:off x="11449401" y="6513554"/>
                <a:ext cx="308091" cy="2944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378" name="Picture 1377">
                <a:extLst>
                  <a:ext uri="{FF2B5EF4-FFF2-40B4-BE49-F238E27FC236}">
                    <a16:creationId xmlns:a16="http://schemas.microsoft.com/office/drawing/2014/main" id="{122D4072-5D9D-7948-9936-2EFA256A14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1500649" y="6548617"/>
                <a:ext cx="205593" cy="216373"/>
              </a:xfrm>
              <a:prstGeom prst="rect">
                <a:avLst/>
              </a:prstGeom>
            </p:spPr>
          </p:pic>
        </p:grpSp>
      </p:grpSp>
      <p:pic>
        <p:nvPicPr>
          <p:cNvPr id="1381" name="Picture 1380" descr="A green logo with text&#10;&#10;Description automatically generated">
            <a:extLst>
              <a:ext uri="{FF2B5EF4-FFF2-40B4-BE49-F238E27FC236}">
                <a16:creationId xmlns:a16="http://schemas.microsoft.com/office/drawing/2014/main" id="{97D87714-2992-B0CA-0E12-6819B8A97BF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605" y="163303"/>
            <a:ext cx="1294470" cy="551688"/>
          </a:xfrm>
          <a:prstGeom prst="rect">
            <a:avLst/>
          </a:prstGeom>
        </p:spPr>
      </p:pic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8F5F9D77-C694-2FF3-18E7-268BC7A760D6}"/>
              </a:ext>
            </a:extLst>
          </p:cNvPr>
          <p:cNvSpPr/>
          <p:nvPr/>
        </p:nvSpPr>
        <p:spPr>
          <a:xfrm>
            <a:off x="2470777" y="1011471"/>
            <a:ext cx="2595025" cy="376122"/>
          </a:xfrm>
          <a:prstGeom prst="chevron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FDF31F0D-FB16-1FAF-C8A1-639B9EFAB129}"/>
              </a:ext>
            </a:extLst>
          </p:cNvPr>
          <p:cNvSpPr/>
          <p:nvPr/>
        </p:nvSpPr>
        <p:spPr>
          <a:xfrm>
            <a:off x="4777465" y="1011470"/>
            <a:ext cx="2595025" cy="376122"/>
          </a:xfrm>
          <a:prstGeom prst="chevron">
            <a:avLst/>
          </a:prstGeom>
          <a:solidFill>
            <a:srgbClr val="CBDDE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1DDD82E9-0997-0EF9-34B9-DBDFC33C79C3}"/>
              </a:ext>
            </a:extLst>
          </p:cNvPr>
          <p:cNvSpPr/>
          <p:nvPr/>
        </p:nvSpPr>
        <p:spPr>
          <a:xfrm>
            <a:off x="7084154" y="1011469"/>
            <a:ext cx="2595025" cy="376122"/>
          </a:xfrm>
          <a:prstGeom prst="chevron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Arrow: Chevron 20">
            <a:extLst>
              <a:ext uri="{FF2B5EF4-FFF2-40B4-BE49-F238E27FC236}">
                <a16:creationId xmlns:a16="http://schemas.microsoft.com/office/drawing/2014/main" id="{D3EC90D2-8FDE-50CB-EBE3-DF99398B4559}"/>
              </a:ext>
            </a:extLst>
          </p:cNvPr>
          <p:cNvSpPr/>
          <p:nvPr/>
        </p:nvSpPr>
        <p:spPr>
          <a:xfrm>
            <a:off x="9390843" y="1011468"/>
            <a:ext cx="2595025" cy="376122"/>
          </a:xfrm>
          <a:prstGeom prst="chevron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Arrow: Pentagon 22">
            <a:extLst>
              <a:ext uri="{FF2B5EF4-FFF2-40B4-BE49-F238E27FC236}">
                <a16:creationId xmlns:a16="http://schemas.microsoft.com/office/drawing/2014/main" id="{2AC6AF85-9D4D-8C41-AEE9-099EE3E71912}"/>
              </a:ext>
            </a:extLst>
          </p:cNvPr>
          <p:cNvSpPr/>
          <p:nvPr/>
        </p:nvSpPr>
        <p:spPr>
          <a:xfrm>
            <a:off x="202141" y="1011430"/>
            <a:ext cx="2595025" cy="376122"/>
          </a:xfrm>
          <a:prstGeom prst="homePlate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1087E15-BC27-88F7-CBA9-4EEAD16362CB}"/>
              </a:ext>
            </a:extLst>
          </p:cNvPr>
          <p:cNvSpPr txBox="1"/>
          <p:nvPr/>
        </p:nvSpPr>
        <p:spPr>
          <a:xfrm>
            <a:off x="202141" y="1013854"/>
            <a:ext cx="233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1: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D0B2CE9-C91F-9365-93F4-1430AAA83584}"/>
              </a:ext>
            </a:extLst>
          </p:cNvPr>
          <p:cNvSpPr txBox="1"/>
          <p:nvPr/>
        </p:nvSpPr>
        <p:spPr>
          <a:xfrm>
            <a:off x="3072546" y="1013854"/>
            <a:ext cx="174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2: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6E28361-2AFF-1B20-AE09-5D309E5DE79D}"/>
              </a:ext>
            </a:extLst>
          </p:cNvPr>
          <p:cNvSpPr txBox="1"/>
          <p:nvPr/>
        </p:nvSpPr>
        <p:spPr>
          <a:xfrm>
            <a:off x="5379234" y="1013854"/>
            <a:ext cx="174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3: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CC04DA3-159D-BD94-C4B8-3B6ECDD21CFB}"/>
              </a:ext>
            </a:extLst>
          </p:cNvPr>
          <p:cNvSpPr txBox="1"/>
          <p:nvPr/>
        </p:nvSpPr>
        <p:spPr>
          <a:xfrm>
            <a:off x="7699146" y="1013854"/>
            <a:ext cx="174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4: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E7DF0C1-F24D-BA9D-7D78-03925DA24E3F}"/>
              </a:ext>
            </a:extLst>
          </p:cNvPr>
          <p:cNvSpPr txBox="1"/>
          <p:nvPr/>
        </p:nvSpPr>
        <p:spPr>
          <a:xfrm>
            <a:off x="10014519" y="1013854"/>
            <a:ext cx="191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5: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879D009-6FAB-4545-B4F6-E700BD2E0945}"/>
              </a:ext>
            </a:extLst>
          </p:cNvPr>
          <p:cNvSpPr/>
          <p:nvPr/>
        </p:nvSpPr>
        <p:spPr>
          <a:xfrm>
            <a:off x="202141" y="1653702"/>
            <a:ext cx="2414059" cy="64936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08080"/>
                </a:solidFill>
              </a:rPr>
              <a:t>Renewables, Retrofit and Electric Vehicle Chargers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CA9D9CF-D999-5D1A-EA20-ED9C68343D20}"/>
              </a:ext>
            </a:extLst>
          </p:cNvPr>
          <p:cNvSpPr/>
          <p:nvPr/>
        </p:nvSpPr>
        <p:spPr>
          <a:xfrm>
            <a:off x="202140" y="2457788"/>
            <a:ext cx="2414059" cy="64936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08080"/>
                </a:solidFill>
              </a:rPr>
              <a:t>Public sector and community projects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6FDAC92-F554-05BB-E9EE-D8F1497D11D5}"/>
              </a:ext>
            </a:extLst>
          </p:cNvPr>
          <p:cNvSpPr/>
          <p:nvPr/>
        </p:nvSpPr>
        <p:spPr>
          <a:xfrm>
            <a:off x="202139" y="3261874"/>
            <a:ext cx="2414059" cy="64936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08080"/>
                </a:solidFill>
              </a:rPr>
              <a:t>Business &amp; economic development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FE7C327-901D-BC48-0297-79FF67AD31BB}"/>
              </a:ext>
            </a:extLst>
          </p:cNvPr>
          <p:cNvSpPr/>
          <p:nvPr/>
        </p:nvSpPr>
        <p:spPr>
          <a:xfrm>
            <a:off x="202138" y="4039846"/>
            <a:ext cx="2414059" cy="64936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08080"/>
                </a:solidFill>
              </a:rPr>
              <a:t>Housing development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AC5CB4-62BC-671B-2567-4519503BC868}"/>
              </a:ext>
            </a:extLst>
          </p:cNvPr>
          <p:cNvCxnSpPr>
            <a:cxnSpLocks/>
          </p:cNvCxnSpPr>
          <p:nvPr/>
        </p:nvCxnSpPr>
        <p:spPr>
          <a:xfrm>
            <a:off x="6052232" y="1383186"/>
            <a:ext cx="0" cy="145577"/>
          </a:xfrm>
          <a:prstGeom prst="line">
            <a:avLst/>
          </a:prstGeom>
          <a:ln>
            <a:solidFill>
              <a:srgbClr val="00808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4F86C9D-3F77-106A-971E-FE71B9D87CE2}"/>
              </a:ext>
            </a:extLst>
          </p:cNvPr>
          <p:cNvCxnSpPr>
            <a:cxnSpLocks/>
          </p:cNvCxnSpPr>
          <p:nvPr/>
        </p:nvCxnSpPr>
        <p:spPr>
          <a:xfrm flipH="1">
            <a:off x="1426634" y="1507067"/>
            <a:ext cx="4625598" cy="9528"/>
          </a:xfrm>
          <a:prstGeom prst="line">
            <a:avLst/>
          </a:prstGeom>
          <a:ln>
            <a:solidFill>
              <a:srgbClr val="00808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C1C11F1-B0EF-D7E7-FA7B-92FE8821866B}"/>
              </a:ext>
            </a:extLst>
          </p:cNvPr>
          <p:cNvSpPr txBox="1"/>
          <p:nvPr/>
        </p:nvSpPr>
        <p:spPr>
          <a:xfrm>
            <a:off x="3471181" y="2087667"/>
            <a:ext cx="7910637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>
                <a:solidFill>
                  <a:schemeClr val="bg1"/>
                </a:solidFill>
                <a:effectLst/>
                <a:highlight>
                  <a:srgbClr val="008080"/>
                </a:highlight>
                <a:latin typeface="+mj-lt"/>
                <a:ea typeface="Calibri" panose="020F0502020204030204" pitchFamily="34" charset="0"/>
              </a:rPr>
              <a:t>Session 3: Impacts on wider county projects</a:t>
            </a:r>
          </a:p>
          <a:p>
            <a:endParaRPr lang="en-GB" sz="1400">
              <a:effectLst/>
              <a:latin typeface="+mj-lt"/>
              <a:ea typeface="Calibri" panose="020F0502020204030204" pitchFamily="34" charset="0"/>
            </a:endParaRPr>
          </a:p>
          <a:p>
            <a:r>
              <a:rPr lang="en-GB" sz="2800">
                <a:effectLst/>
                <a:latin typeface="+mj-lt"/>
                <a:ea typeface="Calibri" panose="020F0502020204030204" pitchFamily="34" charset="0"/>
              </a:rPr>
              <a:t>The third session was dedicated to hearing from external stakeholders on their experiences,</a:t>
            </a:r>
            <a:r>
              <a:rPr lang="en-GB" sz="2800">
                <a:latin typeface="+mj-lt"/>
                <a:ea typeface="Calibri" panose="020F0502020204030204" pitchFamily="34" charset="0"/>
              </a:rPr>
              <a:t> covering:</a:t>
            </a:r>
            <a:endParaRPr lang="en-GB" sz="2800">
              <a:effectLst/>
              <a:latin typeface="+mj-lt"/>
              <a:ea typeface="Calibri" panose="020F0502020204030204" pitchFamily="34" charset="0"/>
            </a:endParaRPr>
          </a:p>
          <a:p>
            <a:pPr marL="1428750" lvl="2" indent="-514350">
              <a:buFont typeface="+mj-lt"/>
              <a:buAutoNum type="arabicPeriod"/>
            </a:pPr>
            <a:r>
              <a:rPr lang="en-GB" sz="2800">
                <a:effectLst/>
                <a:latin typeface="+mj-lt"/>
                <a:ea typeface="Calibri" panose="020F0502020204030204" pitchFamily="34" charset="0"/>
              </a:rPr>
              <a:t>Low carbon tech installers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GB" sz="2800">
                <a:latin typeface="+mj-lt"/>
                <a:ea typeface="Calibri" panose="020F0502020204030204" pitchFamily="34" charset="0"/>
              </a:rPr>
              <a:t>Public sector and community projects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GB" sz="2800">
                <a:effectLst/>
                <a:latin typeface="+mj-lt"/>
                <a:ea typeface="Calibri" panose="020F0502020204030204" pitchFamily="34" charset="0"/>
              </a:rPr>
              <a:t>High-energy using businesses and economic development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GB" sz="2800">
                <a:latin typeface="+mj-lt"/>
                <a:ea typeface="Calibri" panose="020F0502020204030204" pitchFamily="34" charset="0"/>
              </a:rPr>
              <a:t>Housing development</a:t>
            </a:r>
            <a:endParaRPr lang="en-GB" sz="2800">
              <a:effectLst/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44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7FF2956-6318-9206-6980-4CF2A1D5E7DF}"/>
              </a:ext>
            </a:extLst>
          </p:cNvPr>
          <p:cNvCxnSpPr>
            <a:cxnSpLocks/>
            <a:endCxn id="51" idx="0"/>
          </p:cNvCxnSpPr>
          <p:nvPr/>
        </p:nvCxnSpPr>
        <p:spPr>
          <a:xfrm>
            <a:off x="1409166" y="1507067"/>
            <a:ext cx="2" cy="2532779"/>
          </a:xfrm>
          <a:prstGeom prst="line">
            <a:avLst/>
          </a:prstGeom>
          <a:ln>
            <a:solidFill>
              <a:srgbClr val="00808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Rectangle 112">
            <a:extLst>
              <a:ext uri="{FF2B5EF4-FFF2-40B4-BE49-F238E27FC236}">
                <a16:creationId xmlns:a16="http://schemas.microsoft.com/office/drawing/2014/main" id="{F00B2ACD-8481-4111-B61C-1DDE68AB67D2}"/>
              </a:ext>
            </a:extLst>
          </p:cNvPr>
          <p:cNvSpPr/>
          <p:nvPr/>
        </p:nvSpPr>
        <p:spPr>
          <a:xfrm>
            <a:off x="0" y="0"/>
            <a:ext cx="12192000" cy="884921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A9BF6A-AF75-76C0-DEA1-B8B8A87E4F74}"/>
              </a:ext>
            </a:extLst>
          </p:cNvPr>
          <p:cNvSpPr txBox="1"/>
          <p:nvPr/>
        </p:nvSpPr>
        <p:spPr>
          <a:xfrm>
            <a:off x="148347" y="138129"/>
            <a:ext cx="88594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Structure of the process</a:t>
            </a:r>
          </a:p>
        </p:txBody>
      </p:sp>
      <p:sp>
        <p:nvSpPr>
          <p:cNvPr id="1080" name="Rectangle 1079">
            <a:extLst>
              <a:ext uri="{FF2B5EF4-FFF2-40B4-BE49-F238E27FC236}">
                <a16:creationId xmlns:a16="http://schemas.microsoft.com/office/drawing/2014/main" id="{078BDBB4-84CE-DBA3-DC54-225E5B9D3498}"/>
              </a:ext>
            </a:extLst>
          </p:cNvPr>
          <p:cNvSpPr/>
          <p:nvPr/>
        </p:nvSpPr>
        <p:spPr>
          <a:xfrm>
            <a:off x="0" y="6459369"/>
            <a:ext cx="12192000" cy="404761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80" name="Group 1379">
            <a:extLst>
              <a:ext uri="{FF2B5EF4-FFF2-40B4-BE49-F238E27FC236}">
                <a16:creationId xmlns:a16="http://schemas.microsoft.com/office/drawing/2014/main" id="{BAA1368F-61BF-77CB-A7D3-9552527B81E8}"/>
              </a:ext>
            </a:extLst>
          </p:cNvPr>
          <p:cNvGrpSpPr/>
          <p:nvPr/>
        </p:nvGrpSpPr>
        <p:grpSpPr>
          <a:xfrm>
            <a:off x="11097683" y="6513554"/>
            <a:ext cx="1011528" cy="296390"/>
            <a:chOff x="11097683" y="6513554"/>
            <a:chExt cx="1011528" cy="296390"/>
          </a:xfrm>
        </p:grpSpPr>
        <p:sp>
          <p:nvSpPr>
            <p:cNvPr id="1082" name="Oval 1081">
              <a:extLst>
                <a:ext uri="{FF2B5EF4-FFF2-40B4-BE49-F238E27FC236}">
                  <a16:creationId xmlns:a16="http://schemas.microsoft.com/office/drawing/2014/main" id="{C45B63B2-3090-C319-5AD1-E25DDD631276}"/>
                </a:ext>
              </a:extLst>
            </p:cNvPr>
            <p:cNvSpPr/>
            <p:nvPr/>
          </p:nvSpPr>
          <p:spPr>
            <a:xfrm>
              <a:off x="11097683" y="6513554"/>
              <a:ext cx="308091" cy="2944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4" name="Oval 1083">
              <a:extLst>
                <a:ext uri="{FF2B5EF4-FFF2-40B4-BE49-F238E27FC236}">
                  <a16:creationId xmlns:a16="http://schemas.microsoft.com/office/drawing/2014/main" id="{0E17DC78-E0CC-E450-B4B6-AC52B1CBF500}"/>
                </a:ext>
              </a:extLst>
            </p:cNvPr>
            <p:cNvSpPr/>
            <p:nvPr/>
          </p:nvSpPr>
          <p:spPr>
            <a:xfrm>
              <a:off x="11801120" y="6513554"/>
              <a:ext cx="308091" cy="2944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85" name="Graphic 1084" descr="Electric Tower outline">
              <a:extLst>
                <a:ext uri="{FF2B5EF4-FFF2-40B4-BE49-F238E27FC236}">
                  <a16:creationId xmlns:a16="http://schemas.microsoft.com/office/drawing/2014/main" id="{3AA45023-0673-FD4B-F104-F2470A584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121639" y="6536451"/>
              <a:ext cx="260179" cy="248684"/>
            </a:xfrm>
            <a:prstGeom prst="rect">
              <a:avLst/>
            </a:prstGeom>
          </p:spPr>
        </p:pic>
        <p:pic>
          <p:nvPicPr>
            <p:cNvPr id="1086" name="Graphic 1085" descr="Plugged Unplugged outline">
              <a:extLst>
                <a:ext uri="{FF2B5EF4-FFF2-40B4-BE49-F238E27FC236}">
                  <a16:creationId xmlns:a16="http://schemas.microsoft.com/office/drawing/2014/main" id="{A0D770C6-ACB2-5982-4988-94B3E0D11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11816642" y="6545140"/>
              <a:ext cx="277046" cy="264804"/>
            </a:xfrm>
            <a:prstGeom prst="rect">
              <a:avLst/>
            </a:prstGeom>
          </p:spPr>
        </p:pic>
        <p:grpSp>
          <p:nvGrpSpPr>
            <p:cNvPr id="1379" name="Group 1378">
              <a:extLst>
                <a:ext uri="{FF2B5EF4-FFF2-40B4-BE49-F238E27FC236}">
                  <a16:creationId xmlns:a16="http://schemas.microsoft.com/office/drawing/2014/main" id="{0B6F3B84-277D-3FC3-82DF-BE65F2B3C97B}"/>
                </a:ext>
              </a:extLst>
            </p:cNvPr>
            <p:cNvGrpSpPr/>
            <p:nvPr/>
          </p:nvGrpSpPr>
          <p:grpSpPr>
            <a:xfrm>
              <a:off x="11449401" y="6513554"/>
              <a:ext cx="308091" cy="294479"/>
              <a:chOff x="11449401" y="6513554"/>
              <a:chExt cx="308091" cy="294479"/>
            </a:xfrm>
          </p:grpSpPr>
          <p:sp>
            <p:nvSpPr>
              <p:cNvPr id="1083" name="Oval 1082">
                <a:extLst>
                  <a:ext uri="{FF2B5EF4-FFF2-40B4-BE49-F238E27FC236}">
                    <a16:creationId xmlns:a16="http://schemas.microsoft.com/office/drawing/2014/main" id="{5A821A81-0FCB-EEF6-0CCC-CB6014217ECC}"/>
                  </a:ext>
                </a:extLst>
              </p:cNvPr>
              <p:cNvSpPr/>
              <p:nvPr/>
            </p:nvSpPr>
            <p:spPr>
              <a:xfrm>
                <a:off x="11449401" y="6513554"/>
                <a:ext cx="308091" cy="2944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378" name="Picture 1377">
                <a:extLst>
                  <a:ext uri="{FF2B5EF4-FFF2-40B4-BE49-F238E27FC236}">
                    <a16:creationId xmlns:a16="http://schemas.microsoft.com/office/drawing/2014/main" id="{122D4072-5D9D-7948-9936-2EFA256A14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1500649" y="6548617"/>
                <a:ext cx="205593" cy="216373"/>
              </a:xfrm>
              <a:prstGeom prst="rect">
                <a:avLst/>
              </a:prstGeom>
            </p:spPr>
          </p:pic>
        </p:grpSp>
      </p:grpSp>
      <p:pic>
        <p:nvPicPr>
          <p:cNvPr id="1381" name="Picture 1380" descr="A green logo with text&#10;&#10;Description automatically generated">
            <a:extLst>
              <a:ext uri="{FF2B5EF4-FFF2-40B4-BE49-F238E27FC236}">
                <a16:creationId xmlns:a16="http://schemas.microsoft.com/office/drawing/2014/main" id="{97D87714-2992-B0CA-0E12-6819B8A97BF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605" y="163303"/>
            <a:ext cx="1294470" cy="551688"/>
          </a:xfrm>
          <a:prstGeom prst="rect">
            <a:avLst/>
          </a:prstGeom>
        </p:spPr>
      </p:pic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8F5F9D77-C694-2FF3-18E7-268BC7A760D6}"/>
              </a:ext>
            </a:extLst>
          </p:cNvPr>
          <p:cNvSpPr/>
          <p:nvPr/>
        </p:nvSpPr>
        <p:spPr>
          <a:xfrm>
            <a:off x="2470777" y="1011471"/>
            <a:ext cx="2595025" cy="376122"/>
          </a:xfrm>
          <a:prstGeom prst="chevron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FDF31F0D-FB16-1FAF-C8A1-639B9EFAB129}"/>
              </a:ext>
            </a:extLst>
          </p:cNvPr>
          <p:cNvSpPr/>
          <p:nvPr/>
        </p:nvSpPr>
        <p:spPr>
          <a:xfrm>
            <a:off x="4777465" y="1011470"/>
            <a:ext cx="2595025" cy="376122"/>
          </a:xfrm>
          <a:prstGeom prst="chevron">
            <a:avLst/>
          </a:prstGeom>
          <a:solidFill>
            <a:srgbClr val="CBDDE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1DDD82E9-0997-0EF9-34B9-DBDFC33C79C3}"/>
              </a:ext>
            </a:extLst>
          </p:cNvPr>
          <p:cNvSpPr/>
          <p:nvPr/>
        </p:nvSpPr>
        <p:spPr>
          <a:xfrm>
            <a:off x="7084154" y="1011469"/>
            <a:ext cx="2595025" cy="376122"/>
          </a:xfrm>
          <a:prstGeom prst="chevron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Arrow: Chevron 20">
            <a:extLst>
              <a:ext uri="{FF2B5EF4-FFF2-40B4-BE49-F238E27FC236}">
                <a16:creationId xmlns:a16="http://schemas.microsoft.com/office/drawing/2014/main" id="{D3EC90D2-8FDE-50CB-EBE3-DF99398B4559}"/>
              </a:ext>
            </a:extLst>
          </p:cNvPr>
          <p:cNvSpPr/>
          <p:nvPr/>
        </p:nvSpPr>
        <p:spPr>
          <a:xfrm>
            <a:off x="9390843" y="1011468"/>
            <a:ext cx="2595025" cy="376122"/>
          </a:xfrm>
          <a:prstGeom prst="chevron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Arrow: Pentagon 22">
            <a:extLst>
              <a:ext uri="{FF2B5EF4-FFF2-40B4-BE49-F238E27FC236}">
                <a16:creationId xmlns:a16="http://schemas.microsoft.com/office/drawing/2014/main" id="{2AC6AF85-9D4D-8C41-AEE9-099EE3E71912}"/>
              </a:ext>
            </a:extLst>
          </p:cNvPr>
          <p:cNvSpPr/>
          <p:nvPr/>
        </p:nvSpPr>
        <p:spPr>
          <a:xfrm>
            <a:off x="202141" y="1011430"/>
            <a:ext cx="2595025" cy="376122"/>
          </a:xfrm>
          <a:prstGeom prst="homePlate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1087E15-BC27-88F7-CBA9-4EEAD16362CB}"/>
              </a:ext>
            </a:extLst>
          </p:cNvPr>
          <p:cNvSpPr txBox="1"/>
          <p:nvPr/>
        </p:nvSpPr>
        <p:spPr>
          <a:xfrm>
            <a:off x="202141" y="1013854"/>
            <a:ext cx="233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1: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D0B2CE9-C91F-9365-93F4-1430AAA83584}"/>
              </a:ext>
            </a:extLst>
          </p:cNvPr>
          <p:cNvSpPr txBox="1"/>
          <p:nvPr/>
        </p:nvSpPr>
        <p:spPr>
          <a:xfrm>
            <a:off x="3072546" y="1013854"/>
            <a:ext cx="174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2: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6E28361-2AFF-1B20-AE09-5D309E5DE79D}"/>
              </a:ext>
            </a:extLst>
          </p:cNvPr>
          <p:cNvSpPr txBox="1"/>
          <p:nvPr/>
        </p:nvSpPr>
        <p:spPr>
          <a:xfrm>
            <a:off x="5379234" y="1013854"/>
            <a:ext cx="174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3: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CC04DA3-159D-BD94-C4B8-3B6ECDD21CFB}"/>
              </a:ext>
            </a:extLst>
          </p:cNvPr>
          <p:cNvSpPr txBox="1"/>
          <p:nvPr/>
        </p:nvSpPr>
        <p:spPr>
          <a:xfrm>
            <a:off x="7699146" y="1013854"/>
            <a:ext cx="174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4: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E7DF0C1-F24D-BA9D-7D78-03925DA24E3F}"/>
              </a:ext>
            </a:extLst>
          </p:cNvPr>
          <p:cNvSpPr txBox="1"/>
          <p:nvPr/>
        </p:nvSpPr>
        <p:spPr>
          <a:xfrm>
            <a:off x="10014519" y="1013854"/>
            <a:ext cx="191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5: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879D009-6FAB-4545-B4F6-E700BD2E0945}"/>
              </a:ext>
            </a:extLst>
          </p:cNvPr>
          <p:cNvSpPr/>
          <p:nvPr/>
        </p:nvSpPr>
        <p:spPr>
          <a:xfrm>
            <a:off x="202141" y="1653702"/>
            <a:ext cx="2414059" cy="64936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08080"/>
                </a:solidFill>
              </a:rPr>
              <a:t>Renewables, Retrofit and Electric Vehicle Chargers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CA9D9CF-D999-5D1A-EA20-ED9C68343D20}"/>
              </a:ext>
            </a:extLst>
          </p:cNvPr>
          <p:cNvSpPr/>
          <p:nvPr/>
        </p:nvSpPr>
        <p:spPr>
          <a:xfrm>
            <a:off x="202140" y="2457788"/>
            <a:ext cx="2414059" cy="64936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08080"/>
                </a:solidFill>
              </a:rPr>
              <a:t>Public sector and community projects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6FDAC92-F554-05BB-E9EE-D8F1497D11D5}"/>
              </a:ext>
            </a:extLst>
          </p:cNvPr>
          <p:cNvSpPr/>
          <p:nvPr/>
        </p:nvSpPr>
        <p:spPr>
          <a:xfrm>
            <a:off x="202139" y="3261874"/>
            <a:ext cx="2414059" cy="64936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08080"/>
                </a:solidFill>
              </a:rPr>
              <a:t>Business &amp; economic development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FE7C327-901D-BC48-0297-79FF67AD31BB}"/>
              </a:ext>
            </a:extLst>
          </p:cNvPr>
          <p:cNvSpPr/>
          <p:nvPr/>
        </p:nvSpPr>
        <p:spPr>
          <a:xfrm>
            <a:off x="202138" y="4039846"/>
            <a:ext cx="2414059" cy="64936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08080"/>
                </a:solidFill>
              </a:rPr>
              <a:t>Housing development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AC5CB4-62BC-671B-2567-4519503BC868}"/>
              </a:ext>
            </a:extLst>
          </p:cNvPr>
          <p:cNvCxnSpPr>
            <a:cxnSpLocks/>
          </p:cNvCxnSpPr>
          <p:nvPr/>
        </p:nvCxnSpPr>
        <p:spPr>
          <a:xfrm>
            <a:off x="6052232" y="1383186"/>
            <a:ext cx="0" cy="145577"/>
          </a:xfrm>
          <a:prstGeom prst="line">
            <a:avLst/>
          </a:prstGeom>
          <a:ln>
            <a:solidFill>
              <a:srgbClr val="00808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4F86C9D-3F77-106A-971E-FE71B9D87CE2}"/>
              </a:ext>
            </a:extLst>
          </p:cNvPr>
          <p:cNvCxnSpPr>
            <a:cxnSpLocks/>
          </p:cNvCxnSpPr>
          <p:nvPr/>
        </p:nvCxnSpPr>
        <p:spPr>
          <a:xfrm flipH="1">
            <a:off x="1426634" y="1507067"/>
            <a:ext cx="4625598" cy="9528"/>
          </a:xfrm>
          <a:prstGeom prst="line">
            <a:avLst/>
          </a:prstGeom>
          <a:ln>
            <a:solidFill>
              <a:srgbClr val="00808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8228FF94-7B29-7675-F8CD-69766BFD3E2C}"/>
              </a:ext>
            </a:extLst>
          </p:cNvPr>
          <p:cNvSpPr/>
          <p:nvPr/>
        </p:nvSpPr>
        <p:spPr>
          <a:xfrm>
            <a:off x="2965669" y="2303070"/>
            <a:ext cx="4510100" cy="3171743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It included participation from: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Dorset Council’s Cabinet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Regen and the South West Net Zero Hub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</a:t>
            </a:r>
            <a:r>
              <a:rPr lang="en-GB" sz="180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arge and small scale renewables developers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</a:t>
            </a:r>
            <a:r>
              <a:rPr lang="en-GB" sz="180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etrofitters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EV </a:t>
            </a:r>
            <a:r>
              <a:rPr lang="en-GB" sz="180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chargepoint</a:t>
            </a:r>
            <a:r>
              <a:rPr lang="en-GB" sz="180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installers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0E7DE1-2C84-994A-F91C-8AB132195976}"/>
              </a:ext>
            </a:extLst>
          </p:cNvPr>
          <p:cNvSpPr/>
          <p:nvPr/>
        </p:nvSpPr>
        <p:spPr>
          <a:xfrm>
            <a:off x="7475769" y="2303067"/>
            <a:ext cx="4510100" cy="3171743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</a:t>
            </a:r>
            <a:r>
              <a:rPr lang="en-GB" sz="180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ublic sector partners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</a:t>
            </a:r>
            <a:r>
              <a:rPr lang="en-GB" sz="180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ommunity energy initiatives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</a:t>
            </a:r>
            <a:r>
              <a:rPr lang="en-GB" sz="180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igh energy-using businesses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</a:t>
            </a:r>
            <a:r>
              <a:rPr lang="en-GB" sz="180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conomic development representatives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</a:t>
            </a:r>
            <a:r>
              <a:rPr lang="en-GB" sz="180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ousing developers and housing associations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616C82-9485-E43C-A960-A891F1F484B3}"/>
              </a:ext>
            </a:extLst>
          </p:cNvPr>
          <p:cNvSpPr/>
          <p:nvPr/>
        </p:nvSpPr>
        <p:spPr>
          <a:xfrm>
            <a:off x="2965668" y="5599752"/>
            <a:ext cx="9020199" cy="726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>
                <a:solidFill>
                  <a:srgbClr val="00808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They were very easy to get engaged – they were very keen to share on the challenges they’d faced.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F9F571-A0E9-BA8E-C200-529E4FEB40A7}"/>
              </a:ext>
            </a:extLst>
          </p:cNvPr>
          <p:cNvSpPr/>
          <p:nvPr/>
        </p:nvSpPr>
        <p:spPr>
          <a:xfrm>
            <a:off x="2965668" y="1514388"/>
            <a:ext cx="9020199" cy="726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>
                <a:solidFill>
                  <a:srgbClr val="00808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This session had no initial briefing – it launched straight into four thematic Q&amp;As.</a:t>
            </a:r>
          </a:p>
        </p:txBody>
      </p:sp>
    </p:spTree>
    <p:extLst>
      <p:ext uri="{BB962C8B-B14F-4D97-AF65-F5344CB8AC3E}">
        <p14:creationId xmlns:p14="http://schemas.microsoft.com/office/powerpoint/2010/main" val="240565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112">
            <a:extLst>
              <a:ext uri="{FF2B5EF4-FFF2-40B4-BE49-F238E27FC236}">
                <a16:creationId xmlns:a16="http://schemas.microsoft.com/office/drawing/2014/main" id="{F00B2ACD-8481-4111-B61C-1DDE68AB67D2}"/>
              </a:ext>
            </a:extLst>
          </p:cNvPr>
          <p:cNvSpPr/>
          <p:nvPr/>
        </p:nvSpPr>
        <p:spPr>
          <a:xfrm>
            <a:off x="0" y="0"/>
            <a:ext cx="12192000" cy="884921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A9BF6A-AF75-76C0-DEA1-B8B8A87E4F74}"/>
              </a:ext>
            </a:extLst>
          </p:cNvPr>
          <p:cNvSpPr txBox="1"/>
          <p:nvPr/>
        </p:nvSpPr>
        <p:spPr>
          <a:xfrm>
            <a:off x="148347" y="138129"/>
            <a:ext cx="88594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Structure of the process</a:t>
            </a:r>
          </a:p>
        </p:txBody>
      </p:sp>
      <p:sp>
        <p:nvSpPr>
          <p:cNvPr id="1080" name="Rectangle 1079">
            <a:extLst>
              <a:ext uri="{FF2B5EF4-FFF2-40B4-BE49-F238E27FC236}">
                <a16:creationId xmlns:a16="http://schemas.microsoft.com/office/drawing/2014/main" id="{078BDBB4-84CE-DBA3-DC54-225E5B9D3498}"/>
              </a:ext>
            </a:extLst>
          </p:cNvPr>
          <p:cNvSpPr/>
          <p:nvPr/>
        </p:nvSpPr>
        <p:spPr>
          <a:xfrm>
            <a:off x="0" y="6459369"/>
            <a:ext cx="12192000" cy="404761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80" name="Group 1379">
            <a:extLst>
              <a:ext uri="{FF2B5EF4-FFF2-40B4-BE49-F238E27FC236}">
                <a16:creationId xmlns:a16="http://schemas.microsoft.com/office/drawing/2014/main" id="{BAA1368F-61BF-77CB-A7D3-9552527B81E8}"/>
              </a:ext>
            </a:extLst>
          </p:cNvPr>
          <p:cNvGrpSpPr/>
          <p:nvPr/>
        </p:nvGrpSpPr>
        <p:grpSpPr>
          <a:xfrm>
            <a:off x="11097683" y="6513554"/>
            <a:ext cx="1011528" cy="296390"/>
            <a:chOff x="11097683" y="6513554"/>
            <a:chExt cx="1011528" cy="296390"/>
          </a:xfrm>
        </p:grpSpPr>
        <p:sp>
          <p:nvSpPr>
            <p:cNvPr id="1082" name="Oval 1081">
              <a:extLst>
                <a:ext uri="{FF2B5EF4-FFF2-40B4-BE49-F238E27FC236}">
                  <a16:creationId xmlns:a16="http://schemas.microsoft.com/office/drawing/2014/main" id="{C45B63B2-3090-C319-5AD1-E25DDD631276}"/>
                </a:ext>
              </a:extLst>
            </p:cNvPr>
            <p:cNvSpPr/>
            <p:nvPr/>
          </p:nvSpPr>
          <p:spPr>
            <a:xfrm>
              <a:off x="11097683" y="6513554"/>
              <a:ext cx="308091" cy="2944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4" name="Oval 1083">
              <a:extLst>
                <a:ext uri="{FF2B5EF4-FFF2-40B4-BE49-F238E27FC236}">
                  <a16:creationId xmlns:a16="http://schemas.microsoft.com/office/drawing/2014/main" id="{0E17DC78-E0CC-E450-B4B6-AC52B1CBF500}"/>
                </a:ext>
              </a:extLst>
            </p:cNvPr>
            <p:cNvSpPr/>
            <p:nvPr/>
          </p:nvSpPr>
          <p:spPr>
            <a:xfrm>
              <a:off x="11801120" y="6513554"/>
              <a:ext cx="308091" cy="2944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85" name="Graphic 1084" descr="Electric Tower outline">
              <a:extLst>
                <a:ext uri="{FF2B5EF4-FFF2-40B4-BE49-F238E27FC236}">
                  <a16:creationId xmlns:a16="http://schemas.microsoft.com/office/drawing/2014/main" id="{3AA45023-0673-FD4B-F104-F2470A584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121639" y="6536451"/>
              <a:ext cx="260179" cy="248684"/>
            </a:xfrm>
            <a:prstGeom prst="rect">
              <a:avLst/>
            </a:prstGeom>
          </p:spPr>
        </p:pic>
        <p:pic>
          <p:nvPicPr>
            <p:cNvPr id="1086" name="Graphic 1085" descr="Plugged Unplugged outline">
              <a:extLst>
                <a:ext uri="{FF2B5EF4-FFF2-40B4-BE49-F238E27FC236}">
                  <a16:creationId xmlns:a16="http://schemas.microsoft.com/office/drawing/2014/main" id="{A0D770C6-ACB2-5982-4988-94B3E0D11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11816642" y="6545140"/>
              <a:ext cx="277046" cy="264804"/>
            </a:xfrm>
            <a:prstGeom prst="rect">
              <a:avLst/>
            </a:prstGeom>
          </p:spPr>
        </p:pic>
        <p:grpSp>
          <p:nvGrpSpPr>
            <p:cNvPr id="1379" name="Group 1378">
              <a:extLst>
                <a:ext uri="{FF2B5EF4-FFF2-40B4-BE49-F238E27FC236}">
                  <a16:creationId xmlns:a16="http://schemas.microsoft.com/office/drawing/2014/main" id="{0B6F3B84-277D-3FC3-82DF-BE65F2B3C97B}"/>
                </a:ext>
              </a:extLst>
            </p:cNvPr>
            <p:cNvGrpSpPr/>
            <p:nvPr/>
          </p:nvGrpSpPr>
          <p:grpSpPr>
            <a:xfrm>
              <a:off x="11449401" y="6513554"/>
              <a:ext cx="308091" cy="294479"/>
              <a:chOff x="11449401" y="6513554"/>
              <a:chExt cx="308091" cy="294479"/>
            </a:xfrm>
          </p:grpSpPr>
          <p:sp>
            <p:nvSpPr>
              <p:cNvPr id="1083" name="Oval 1082">
                <a:extLst>
                  <a:ext uri="{FF2B5EF4-FFF2-40B4-BE49-F238E27FC236}">
                    <a16:creationId xmlns:a16="http://schemas.microsoft.com/office/drawing/2014/main" id="{5A821A81-0FCB-EEF6-0CCC-CB6014217ECC}"/>
                  </a:ext>
                </a:extLst>
              </p:cNvPr>
              <p:cNvSpPr/>
              <p:nvPr/>
            </p:nvSpPr>
            <p:spPr>
              <a:xfrm>
                <a:off x="11449401" y="6513554"/>
                <a:ext cx="308091" cy="2944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378" name="Picture 1377">
                <a:extLst>
                  <a:ext uri="{FF2B5EF4-FFF2-40B4-BE49-F238E27FC236}">
                    <a16:creationId xmlns:a16="http://schemas.microsoft.com/office/drawing/2014/main" id="{122D4072-5D9D-7948-9936-2EFA256A14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1500649" y="6548617"/>
                <a:ext cx="205593" cy="216373"/>
              </a:xfrm>
              <a:prstGeom prst="rect">
                <a:avLst/>
              </a:prstGeom>
            </p:spPr>
          </p:pic>
        </p:grpSp>
      </p:grpSp>
      <p:pic>
        <p:nvPicPr>
          <p:cNvPr id="1381" name="Picture 1380" descr="A green logo with text&#10;&#10;Description automatically generated">
            <a:extLst>
              <a:ext uri="{FF2B5EF4-FFF2-40B4-BE49-F238E27FC236}">
                <a16:creationId xmlns:a16="http://schemas.microsoft.com/office/drawing/2014/main" id="{97D87714-2992-B0CA-0E12-6819B8A97BF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605" y="163303"/>
            <a:ext cx="1294470" cy="551688"/>
          </a:xfrm>
          <a:prstGeom prst="rect">
            <a:avLst/>
          </a:prstGeom>
        </p:spPr>
      </p:pic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8F5F9D77-C694-2FF3-18E7-268BC7A760D6}"/>
              </a:ext>
            </a:extLst>
          </p:cNvPr>
          <p:cNvSpPr/>
          <p:nvPr/>
        </p:nvSpPr>
        <p:spPr>
          <a:xfrm>
            <a:off x="2470777" y="1011471"/>
            <a:ext cx="2595025" cy="376122"/>
          </a:xfrm>
          <a:prstGeom prst="chevron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FDF31F0D-FB16-1FAF-C8A1-639B9EFAB129}"/>
              </a:ext>
            </a:extLst>
          </p:cNvPr>
          <p:cNvSpPr/>
          <p:nvPr/>
        </p:nvSpPr>
        <p:spPr>
          <a:xfrm>
            <a:off x="4777465" y="1011470"/>
            <a:ext cx="2595025" cy="376122"/>
          </a:xfrm>
          <a:prstGeom prst="chevron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1DDD82E9-0997-0EF9-34B9-DBDFC33C79C3}"/>
              </a:ext>
            </a:extLst>
          </p:cNvPr>
          <p:cNvSpPr/>
          <p:nvPr/>
        </p:nvSpPr>
        <p:spPr>
          <a:xfrm>
            <a:off x="7084154" y="1011469"/>
            <a:ext cx="2595025" cy="376122"/>
          </a:xfrm>
          <a:prstGeom prst="chevron">
            <a:avLst/>
          </a:prstGeom>
          <a:solidFill>
            <a:srgbClr val="CBDDE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Arrow: Chevron 20">
            <a:extLst>
              <a:ext uri="{FF2B5EF4-FFF2-40B4-BE49-F238E27FC236}">
                <a16:creationId xmlns:a16="http://schemas.microsoft.com/office/drawing/2014/main" id="{D3EC90D2-8FDE-50CB-EBE3-DF99398B4559}"/>
              </a:ext>
            </a:extLst>
          </p:cNvPr>
          <p:cNvSpPr/>
          <p:nvPr/>
        </p:nvSpPr>
        <p:spPr>
          <a:xfrm>
            <a:off x="9390843" y="1011468"/>
            <a:ext cx="2595025" cy="376122"/>
          </a:xfrm>
          <a:prstGeom prst="chevron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Arrow: Pentagon 22">
            <a:extLst>
              <a:ext uri="{FF2B5EF4-FFF2-40B4-BE49-F238E27FC236}">
                <a16:creationId xmlns:a16="http://schemas.microsoft.com/office/drawing/2014/main" id="{2AC6AF85-9D4D-8C41-AEE9-099EE3E71912}"/>
              </a:ext>
            </a:extLst>
          </p:cNvPr>
          <p:cNvSpPr/>
          <p:nvPr/>
        </p:nvSpPr>
        <p:spPr>
          <a:xfrm>
            <a:off x="202141" y="1011430"/>
            <a:ext cx="2595025" cy="376122"/>
          </a:xfrm>
          <a:prstGeom prst="homePlate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1087E15-BC27-88F7-CBA9-4EEAD16362CB}"/>
              </a:ext>
            </a:extLst>
          </p:cNvPr>
          <p:cNvSpPr txBox="1"/>
          <p:nvPr/>
        </p:nvSpPr>
        <p:spPr>
          <a:xfrm>
            <a:off x="202141" y="1013854"/>
            <a:ext cx="233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1: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D0B2CE9-C91F-9365-93F4-1430AAA83584}"/>
              </a:ext>
            </a:extLst>
          </p:cNvPr>
          <p:cNvSpPr txBox="1"/>
          <p:nvPr/>
        </p:nvSpPr>
        <p:spPr>
          <a:xfrm>
            <a:off x="3072546" y="1013854"/>
            <a:ext cx="174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2: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6E28361-2AFF-1B20-AE09-5D309E5DE79D}"/>
              </a:ext>
            </a:extLst>
          </p:cNvPr>
          <p:cNvSpPr txBox="1"/>
          <p:nvPr/>
        </p:nvSpPr>
        <p:spPr>
          <a:xfrm>
            <a:off x="5379234" y="1013854"/>
            <a:ext cx="174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3: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CC04DA3-159D-BD94-C4B8-3B6ECDD21CFB}"/>
              </a:ext>
            </a:extLst>
          </p:cNvPr>
          <p:cNvSpPr txBox="1"/>
          <p:nvPr/>
        </p:nvSpPr>
        <p:spPr>
          <a:xfrm>
            <a:off x="7699146" y="1013854"/>
            <a:ext cx="174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4: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E7DF0C1-F24D-BA9D-7D78-03925DA24E3F}"/>
              </a:ext>
            </a:extLst>
          </p:cNvPr>
          <p:cNvSpPr txBox="1"/>
          <p:nvPr/>
        </p:nvSpPr>
        <p:spPr>
          <a:xfrm>
            <a:off x="10014519" y="1013854"/>
            <a:ext cx="191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5: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AC5CB4-62BC-671B-2567-4519503BC868}"/>
              </a:ext>
            </a:extLst>
          </p:cNvPr>
          <p:cNvCxnSpPr>
            <a:cxnSpLocks/>
          </p:cNvCxnSpPr>
          <p:nvPr/>
        </p:nvCxnSpPr>
        <p:spPr>
          <a:xfrm>
            <a:off x="8477932" y="1383186"/>
            <a:ext cx="0" cy="145577"/>
          </a:xfrm>
          <a:prstGeom prst="line">
            <a:avLst/>
          </a:prstGeom>
          <a:ln>
            <a:solidFill>
              <a:srgbClr val="00808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4F86C9D-3F77-106A-971E-FE71B9D87CE2}"/>
              </a:ext>
            </a:extLst>
          </p:cNvPr>
          <p:cNvCxnSpPr>
            <a:cxnSpLocks/>
          </p:cNvCxnSpPr>
          <p:nvPr/>
        </p:nvCxnSpPr>
        <p:spPr>
          <a:xfrm flipH="1" flipV="1">
            <a:off x="1426634" y="1516595"/>
            <a:ext cx="7056966" cy="12168"/>
          </a:xfrm>
          <a:prstGeom prst="line">
            <a:avLst/>
          </a:prstGeom>
          <a:ln>
            <a:solidFill>
              <a:srgbClr val="00808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99D3DA7-0077-ABE7-15DD-1DE8D6336848}"/>
              </a:ext>
            </a:extLst>
          </p:cNvPr>
          <p:cNvSpPr txBox="1"/>
          <p:nvPr/>
        </p:nvSpPr>
        <p:spPr>
          <a:xfrm>
            <a:off x="3417171" y="1860287"/>
            <a:ext cx="7910637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>
                <a:solidFill>
                  <a:schemeClr val="bg1"/>
                </a:solidFill>
                <a:effectLst/>
                <a:highlight>
                  <a:srgbClr val="008080"/>
                </a:highlight>
                <a:latin typeface="+mj-lt"/>
                <a:ea typeface="Calibri" panose="020F0502020204030204" pitchFamily="34" charset="0"/>
              </a:rPr>
              <a:t>Session 4: Network operators</a:t>
            </a:r>
          </a:p>
          <a:p>
            <a:endParaRPr lang="en-GB" sz="1400">
              <a:effectLst/>
              <a:latin typeface="+mj-lt"/>
              <a:ea typeface="Calibri" panose="020F0502020204030204" pitchFamily="34" charset="0"/>
            </a:endParaRPr>
          </a:p>
          <a:p>
            <a:r>
              <a:rPr lang="en-GB" sz="2800">
                <a:effectLst/>
                <a:latin typeface="+mj-lt"/>
                <a:ea typeface="Calibri" panose="020F0502020204030204" pitchFamily="34" charset="0"/>
              </a:rPr>
              <a:t>The fourth session was dedicated to engaging with network operators on energy planning &amp; investment, connections processes, reform, and opportunities for better strategic collaboration.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9D3DA7-0077-ABE7-15DD-1DE8D6336848}"/>
              </a:ext>
            </a:extLst>
          </p:cNvPr>
          <p:cNvSpPr txBox="1"/>
          <p:nvPr/>
        </p:nvSpPr>
        <p:spPr>
          <a:xfrm>
            <a:off x="3318551" y="4563800"/>
            <a:ext cx="8390084" cy="1631216"/>
          </a:xfrm>
          <a:prstGeom prst="rect">
            <a:avLst/>
          </a:prstGeom>
          <a:solidFill>
            <a:srgbClr val="CBDDE1"/>
          </a:solidFill>
        </p:spPr>
        <p:txBody>
          <a:bodyPr wrap="square">
            <a:spAutoFit/>
          </a:bodyPr>
          <a:lstStyle/>
          <a:p>
            <a:r>
              <a:rPr lang="en-GB" sz="2000">
                <a:effectLst/>
                <a:latin typeface="+mj-lt"/>
                <a:ea typeface="Calibri" panose="020F0502020204030204" pitchFamily="34" charset="0"/>
              </a:rPr>
              <a:t>Having spent much time discussing the problems, this focused on opportunities. </a:t>
            </a:r>
            <a:r>
              <a:rPr lang="en-GB" sz="2000">
                <a:latin typeface="+mj-lt"/>
                <a:ea typeface="Calibri" panose="020F0502020204030204" pitchFamily="34" charset="0"/>
              </a:rPr>
              <a:t>The key thing we wanted to convey was the need to think of energy, development and transport as a triad of interlinked strategic spatial issues in which we have equal strategic interest – and that things like LAEPs and RESPs mean we could play a more central role in strategic energy planning in the future.</a:t>
            </a:r>
            <a:endParaRPr lang="en-GB" sz="2000">
              <a:effectLst/>
              <a:latin typeface="+mj-lt"/>
              <a:ea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482FB79-0BF3-1F0D-E393-3315F99C48F1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1409166" y="1507067"/>
            <a:ext cx="17468" cy="2533175"/>
          </a:xfrm>
          <a:prstGeom prst="line">
            <a:avLst/>
          </a:prstGeom>
          <a:ln>
            <a:solidFill>
              <a:srgbClr val="00808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2DB56A66-839D-95F5-9821-B7F9F783402C}"/>
              </a:ext>
            </a:extLst>
          </p:cNvPr>
          <p:cNvSpPr/>
          <p:nvPr/>
        </p:nvSpPr>
        <p:spPr>
          <a:xfrm>
            <a:off x="202141" y="1653702"/>
            <a:ext cx="2414059" cy="64936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08080"/>
                </a:solidFill>
              </a:rPr>
              <a:t>SSEN Intro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6837F5-6E74-062A-AD3D-3C47125BA807}"/>
              </a:ext>
            </a:extLst>
          </p:cNvPr>
          <p:cNvSpPr/>
          <p:nvPr/>
        </p:nvSpPr>
        <p:spPr>
          <a:xfrm>
            <a:off x="202140" y="2457788"/>
            <a:ext cx="2414059" cy="64936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08080"/>
                </a:solidFill>
              </a:rPr>
              <a:t>SSEN Q&amp;A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811779-FC23-FF49-30CF-015847C521C1}"/>
              </a:ext>
            </a:extLst>
          </p:cNvPr>
          <p:cNvSpPr/>
          <p:nvPr/>
        </p:nvSpPr>
        <p:spPr>
          <a:xfrm>
            <a:off x="219605" y="3236156"/>
            <a:ext cx="2414059" cy="64936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08080"/>
                </a:solidFill>
              </a:rPr>
              <a:t>National Grid Intro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214566-9A19-69BB-1A42-17738612D456}"/>
              </a:ext>
            </a:extLst>
          </p:cNvPr>
          <p:cNvSpPr/>
          <p:nvPr/>
        </p:nvSpPr>
        <p:spPr>
          <a:xfrm>
            <a:off x="219604" y="4040242"/>
            <a:ext cx="2414059" cy="64936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08080"/>
                </a:solidFill>
              </a:rPr>
              <a:t>National Grid Q&amp;A</a:t>
            </a:r>
          </a:p>
        </p:txBody>
      </p:sp>
    </p:spTree>
    <p:extLst>
      <p:ext uri="{BB962C8B-B14F-4D97-AF65-F5344CB8AC3E}">
        <p14:creationId xmlns:p14="http://schemas.microsoft.com/office/powerpoint/2010/main" val="199128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7FF2956-6318-9206-6980-4CF2A1D5E7DF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1409166" y="1507067"/>
            <a:ext cx="17468" cy="2533175"/>
          </a:xfrm>
          <a:prstGeom prst="line">
            <a:avLst/>
          </a:prstGeom>
          <a:ln>
            <a:solidFill>
              <a:srgbClr val="00808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Rectangle 112">
            <a:extLst>
              <a:ext uri="{FF2B5EF4-FFF2-40B4-BE49-F238E27FC236}">
                <a16:creationId xmlns:a16="http://schemas.microsoft.com/office/drawing/2014/main" id="{F00B2ACD-8481-4111-B61C-1DDE68AB67D2}"/>
              </a:ext>
            </a:extLst>
          </p:cNvPr>
          <p:cNvSpPr/>
          <p:nvPr/>
        </p:nvSpPr>
        <p:spPr>
          <a:xfrm>
            <a:off x="0" y="0"/>
            <a:ext cx="12192000" cy="884921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A9BF6A-AF75-76C0-DEA1-B8B8A87E4F74}"/>
              </a:ext>
            </a:extLst>
          </p:cNvPr>
          <p:cNvSpPr txBox="1"/>
          <p:nvPr/>
        </p:nvSpPr>
        <p:spPr>
          <a:xfrm>
            <a:off x="148347" y="138129"/>
            <a:ext cx="88594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Structure of the process</a:t>
            </a:r>
          </a:p>
        </p:txBody>
      </p:sp>
      <p:sp>
        <p:nvSpPr>
          <p:cNvPr id="1080" name="Rectangle 1079">
            <a:extLst>
              <a:ext uri="{FF2B5EF4-FFF2-40B4-BE49-F238E27FC236}">
                <a16:creationId xmlns:a16="http://schemas.microsoft.com/office/drawing/2014/main" id="{078BDBB4-84CE-DBA3-DC54-225E5B9D3498}"/>
              </a:ext>
            </a:extLst>
          </p:cNvPr>
          <p:cNvSpPr/>
          <p:nvPr/>
        </p:nvSpPr>
        <p:spPr>
          <a:xfrm>
            <a:off x="0" y="6459369"/>
            <a:ext cx="12192000" cy="404761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80" name="Group 1379">
            <a:extLst>
              <a:ext uri="{FF2B5EF4-FFF2-40B4-BE49-F238E27FC236}">
                <a16:creationId xmlns:a16="http://schemas.microsoft.com/office/drawing/2014/main" id="{BAA1368F-61BF-77CB-A7D3-9552527B81E8}"/>
              </a:ext>
            </a:extLst>
          </p:cNvPr>
          <p:cNvGrpSpPr/>
          <p:nvPr/>
        </p:nvGrpSpPr>
        <p:grpSpPr>
          <a:xfrm>
            <a:off x="11097683" y="6513554"/>
            <a:ext cx="1011528" cy="296390"/>
            <a:chOff x="11097683" y="6513554"/>
            <a:chExt cx="1011528" cy="296390"/>
          </a:xfrm>
        </p:grpSpPr>
        <p:sp>
          <p:nvSpPr>
            <p:cNvPr id="1082" name="Oval 1081">
              <a:extLst>
                <a:ext uri="{FF2B5EF4-FFF2-40B4-BE49-F238E27FC236}">
                  <a16:creationId xmlns:a16="http://schemas.microsoft.com/office/drawing/2014/main" id="{C45B63B2-3090-C319-5AD1-E25DDD631276}"/>
                </a:ext>
              </a:extLst>
            </p:cNvPr>
            <p:cNvSpPr/>
            <p:nvPr/>
          </p:nvSpPr>
          <p:spPr>
            <a:xfrm>
              <a:off x="11097683" y="6513554"/>
              <a:ext cx="308091" cy="2944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4" name="Oval 1083">
              <a:extLst>
                <a:ext uri="{FF2B5EF4-FFF2-40B4-BE49-F238E27FC236}">
                  <a16:creationId xmlns:a16="http://schemas.microsoft.com/office/drawing/2014/main" id="{0E17DC78-E0CC-E450-B4B6-AC52B1CBF500}"/>
                </a:ext>
              </a:extLst>
            </p:cNvPr>
            <p:cNvSpPr/>
            <p:nvPr/>
          </p:nvSpPr>
          <p:spPr>
            <a:xfrm>
              <a:off x="11801120" y="6513554"/>
              <a:ext cx="308091" cy="2944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85" name="Graphic 1084" descr="Electric Tower outline">
              <a:extLst>
                <a:ext uri="{FF2B5EF4-FFF2-40B4-BE49-F238E27FC236}">
                  <a16:creationId xmlns:a16="http://schemas.microsoft.com/office/drawing/2014/main" id="{3AA45023-0673-FD4B-F104-F2470A584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121639" y="6536451"/>
              <a:ext cx="260179" cy="248684"/>
            </a:xfrm>
            <a:prstGeom prst="rect">
              <a:avLst/>
            </a:prstGeom>
          </p:spPr>
        </p:pic>
        <p:pic>
          <p:nvPicPr>
            <p:cNvPr id="1086" name="Graphic 1085" descr="Plugged Unplugged outline">
              <a:extLst>
                <a:ext uri="{FF2B5EF4-FFF2-40B4-BE49-F238E27FC236}">
                  <a16:creationId xmlns:a16="http://schemas.microsoft.com/office/drawing/2014/main" id="{A0D770C6-ACB2-5982-4988-94B3E0D11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11816642" y="6545140"/>
              <a:ext cx="277046" cy="264804"/>
            </a:xfrm>
            <a:prstGeom prst="rect">
              <a:avLst/>
            </a:prstGeom>
          </p:spPr>
        </p:pic>
        <p:grpSp>
          <p:nvGrpSpPr>
            <p:cNvPr id="1379" name="Group 1378">
              <a:extLst>
                <a:ext uri="{FF2B5EF4-FFF2-40B4-BE49-F238E27FC236}">
                  <a16:creationId xmlns:a16="http://schemas.microsoft.com/office/drawing/2014/main" id="{0B6F3B84-277D-3FC3-82DF-BE65F2B3C97B}"/>
                </a:ext>
              </a:extLst>
            </p:cNvPr>
            <p:cNvGrpSpPr/>
            <p:nvPr/>
          </p:nvGrpSpPr>
          <p:grpSpPr>
            <a:xfrm>
              <a:off x="11449401" y="6513554"/>
              <a:ext cx="308091" cy="294479"/>
              <a:chOff x="11449401" y="6513554"/>
              <a:chExt cx="308091" cy="294479"/>
            </a:xfrm>
          </p:grpSpPr>
          <p:sp>
            <p:nvSpPr>
              <p:cNvPr id="1083" name="Oval 1082">
                <a:extLst>
                  <a:ext uri="{FF2B5EF4-FFF2-40B4-BE49-F238E27FC236}">
                    <a16:creationId xmlns:a16="http://schemas.microsoft.com/office/drawing/2014/main" id="{5A821A81-0FCB-EEF6-0CCC-CB6014217ECC}"/>
                  </a:ext>
                </a:extLst>
              </p:cNvPr>
              <p:cNvSpPr/>
              <p:nvPr/>
            </p:nvSpPr>
            <p:spPr>
              <a:xfrm>
                <a:off x="11449401" y="6513554"/>
                <a:ext cx="308091" cy="2944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378" name="Picture 1377">
                <a:extLst>
                  <a:ext uri="{FF2B5EF4-FFF2-40B4-BE49-F238E27FC236}">
                    <a16:creationId xmlns:a16="http://schemas.microsoft.com/office/drawing/2014/main" id="{122D4072-5D9D-7948-9936-2EFA256A14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1500649" y="6548617"/>
                <a:ext cx="205593" cy="216373"/>
              </a:xfrm>
              <a:prstGeom prst="rect">
                <a:avLst/>
              </a:prstGeom>
            </p:spPr>
          </p:pic>
        </p:grpSp>
      </p:grpSp>
      <p:pic>
        <p:nvPicPr>
          <p:cNvPr id="1381" name="Picture 1380" descr="A green logo with text&#10;&#10;Description automatically generated">
            <a:extLst>
              <a:ext uri="{FF2B5EF4-FFF2-40B4-BE49-F238E27FC236}">
                <a16:creationId xmlns:a16="http://schemas.microsoft.com/office/drawing/2014/main" id="{97D87714-2992-B0CA-0E12-6819B8A97BF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605" y="163303"/>
            <a:ext cx="1294470" cy="551688"/>
          </a:xfrm>
          <a:prstGeom prst="rect">
            <a:avLst/>
          </a:prstGeom>
        </p:spPr>
      </p:pic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8F5F9D77-C694-2FF3-18E7-268BC7A760D6}"/>
              </a:ext>
            </a:extLst>
          </p:cNvPr>
          <p:cNvSpPr/>
          <p:nvPr/>
        </p:nvSpPr>
        <p:spPr>
          <a:xfrm>
            <a:off x="2470777" y="1011471"/>
            <a:ext cx="2595025" cy="376122"/>
          </a:xfrm>
          <a:prstGeom prst="chevron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FDF31F0D-FB16-1FAF-C8A1-639B9EFAB129}"/>
              </a:ext>
            </a:extLst>
          </p:cNvPr>
          <p:cNvSpPr/>
          <p:nvPr/>
        </p:nvSpPr>
        <p:spPr>
          <a:xfrm>
            <a:off x="4777465" y="1011470"/>
            <a:ext cx="2595025" cy="376122"/>
          </a:xfrm>
          <a:prstGeom prst="chevron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1DDD82E9-0997-0EF9-34B9-DBDFC33C79C3}"/>
              </a:ext>
            </a:extLst>
          </p:cNvPr>
          <p:cNvSpPr/>
          <p:nvPr/>
        </p:nvSpPr>
        <p:spPr>
          <a:xfrm>
            <a:off x="7084154" y="1011469"/>
            <a:ext cx="2595025" cy="376122"/>
          </a:xfrm>
          <a:prstGeom prst="chevron">
            <a:avLst/>
          </a:prstGeom>
          <a:solidFill>
            <a:srgbClr val="CBDDE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Arrow: Chevron 20">
            <a:extLst>
              <a:ext uri="{FF2B5EF4-FFF2-40B4-BE49-F238E27FC236}">
                <a16:creationId xmlns:a16="http://schemas.microsoft.com/office/drawing/2014/main" id="{D3EC90D2-8FDE-50CB-EBE3-DF99398B4559}"/>
              </a:ext>
            </a:extLst>
          </p:cNvPr>
          <p:cNvSpPr/>
          <p:nvPr/>
        </p:nvSpPr>
        <p:spPr>
          <a:xfrm>
            <a:off x="9390843" y="1011468"/>
            <a:ext cx="2595025" cy="376122"/>
          </a:xfrm>
          <a:prstGeom prst="chevron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Arrow: Pentagon 22">
            <a:extLst>
              <a:ext uri="{FF2B5EF4-FFF2-40B4-BE49-F238E27FC236}">
                <a16:creationId xmlns:a16="http://schemas.microsoft.com/office/drawing/2014/main" id="{2AC6AF85-9D4D-8C41-AEE9-099EE3E71912}"/>
              </a:ext>
            </a:extLst>
          </p:cNvPr>
          <p:cNvSpPr/>
          <p:nvPr/>
        </p:nvSpPr>
        <p:spPr>
          <a:xfrm>
            <a:off x="202141" y="1011430"/>
            <a:ext cx="2595025" cy="376122"/>
          </a:xfrm>
          <a:prstGeom prst="homePlate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1087E15-BC27-88F7-CBA9-4EEAD16362CB}"/>
              </a:ext>
            </a:extLst>
          </p:cNvPr>
          <p:cNvSpPr txBox="1"/>
          <p:nvPr/>
        </p:nvSpPr>
        <p:spPr>
          <a:xfrm>
            <a:off x="202141" y="1013854"/>
            <a:ext cx="233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1: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D0B2CE9-C91F-9365-93F4-1430AAA83584}"/>
              </a:ext>
            </a:extLst>
          </p:cNvPr>
          <p:cNvSpPr txBox="1"/>
          <p:nvPr/>
        </p:nvSpPr>
        <p:spPr>
          <a:xfrm>
            <a:off x="3072546" y="1013854"/>
            <a:ext cx="174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2: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6E28361-2AFF-1B20-AE09-5D309E5DE79D}"/>
              </a:ext>
            </a:extLst>
          </p:cNvPr>
          <p:cNvSpPr txBox="1"/>
          <p:nvPr/>
        </p:nvSpPr>
        <p:spPr>
          <a:xfrm>
            <a:off x="5379234" y="1013854"/>
            <a:ext cx="174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3: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CC04DA3-159D-BD94-C4B8-3B6ECDD21CFB}"/>
              </a:ext>
            </a:extLst>
          </p:cNvPr>
          <p:cNvSpPr txBox="1"/>
          <p:nvPr/>
        </p:nvSpPr>
        <p:spPr>
          <a:xfrm>
            <a:off x="7699146" y="1013854"/>
            <a:ext cx="174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4: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E7DF0C1-F24D-BA9D-7D78-03925DA24E3F}"/>
              </a:ext>
            </a:extLst>
          </p:cNvPr>
          <p:cNvSpPr txBox="1"/>
          <p:nvPr/>
        </p:nvSpPr>
        <p:spPr>
          <a:xfrm>
            <a:off x="10014519" y="1013854"/>
            <a:ext cx="191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5: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879D009-6FAB-4545-B4F6-E700BD2E0945}"/>
              </a:ext>
            </a:extLst>
          </p:cNvPr>
          <p:cNvSpPr/>
          <p:nvPr/>
        </p:nvSpPr>
        <p:spPr>
          <a:xfrm>
            <a:off x="202141" y="1653702"/>
            <a:ext cx="2414059" cy="64936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08080"/>
                </a:solidFill>
              </a:rPr>
              <a:t>SSEN Intro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CA9D9CF-D999-5D1A-EA20-ED9C68343D20}"/>
              </a:ext>
            </a:extLst>
          </p:cNvPr>
          <p:cNvSpPr/>
          <p:nvPr/>
        </p:nvSpPr>
        <p:spPr>
          <a:xfrm>
            <a:off x="202140" y="2457788"/>
            <a:ext cx="2414059" cy="64936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08080"/>
                </a:solidFill>
              </a:rPr>
              <a:t>SSEN Q&amp;A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AC5CB4-62BC-671B-2567-4519503BC868}"/>
              </a:ext>
            </a:extLst>
          </p:cNvPr>
          <p:cNvCxnSpPr>
            <a:cxnSpLocks/>
          </p:cNvCxnSpPr>
          <p:nvPr/>
        </p:nvCxnSpPr>
        <p:spPr>
          <a:xfrm>
            <a:off x="8477932" y="1383186"/>
            <a:ext cx="0" cy="145577"/>
          </a:xfrm>
          <a:prstGeom prst="line">
            <a:avLst/>
          </a:prstGeom>
          <a:ln>
            <a:solidFill>
              <a:srgbClr val="00808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4F86C9D-3F77-106A-971E-FE71B9D87CE2}"/>
              </a:ext>
            </a:extLst>
          </p:cNvPr>
          <p:cNvCxnSpPr>
            <a:cxnSpLocks/>
          </p:cNvCxnSpPr>
          <p:nvPr/>
        </p:nvCxnSpPr>
        <p:spPr>
          <a:xfrm flipH="1" flipV="1">
            <a:off x="1426634" y="1516595"/>
            <a:ext cx="7056966" cy="12168"/>
          </a:xfrm>
          <a:prstGeom prst="line">
            <a:avLst/>
          </a:prstGeom>
          <a:ln>
            <a:solidFill>
              <a:srgbClr val="00808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5FA6A79-1B09-1038-6BF6-A8C110EA9D6B}"/>
              </a:ext>
            </a:extLst>
          </p:cNvPr>
          <p:cNvGrpSpPr/>
          <p:nvPr/>
        </p:nvGrpSpPr>
        <p:grpSpPr>
          <a:xfrm>
            <a:off x="2779764" y="2189688"/>
            <a:ext cx="9206103" cy="3455909"/>
            <a:chOff x="2779764" y="1752518"/>
            <a:chExt cx="9206103" cy="453692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E5F720B-EFEC-E42B-709C-2172A99BE990}"/>
                </a:ext>
              </a:extLst>
            </p:cNvPr>
            <p:cNvSpPr/>
            <p:nvPr/>
          </p:nvSpPr>
          <p:spPr>
            <a:xfrm>
              <a:off x="8254019" y="1752518"/>
              <a:ext cx="1889168" cy="222027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808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>
                  <a:solidFill>
                    <a:srgbClr val="008080"/>
                  </a:solidFill>
                  <a:effectLst/>
                  <a:latin typeface="Roboto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Innovation Funding</a:t>
              </a:r>
              <a:endParaRPr lang="en-GB">
                <a:solidFill>
                  <a:srgbClr val="008080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BC9EED6-DD5F-2F79-092D-C90B2D2F9E71}"/>
                </a:ext>
              </a:extLst>
            </p:cNvPr>
            <p:cNvSpPr/>
            <p:nvPr/>
          </p:nvSpPr>
          <p:spPr>
            <a:xfrm>
              <a:off x="10078771" y="1752518"/>
              <a:ext cx="1889168" cy="222027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808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107000"/>
                </a:lnSpc>
              </a:pPr>
              <a:r>
                <a:rPr lang="en-GB">
                  <a:solidFill>
                    <a:srgbClr val="008080"/>
                  </a:solidFill>
                  <a:effectLst/>
                  <a:latin typeface="Roboto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RIIO-ED2 process and uncertainty mechanisms</a:t>
              </a:r>
              <a:endParaRPr lang="en-GB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5324785-D98A-B651-78B7-5E90C2E13A98}"/>
                </a:ext>
              </a:extLst>
            </p:cNvPr>
            <p:cNvSpPr/>
            <p:nvPr/>
          </p:nvSpPr>
          <p:spPr>
            <a:xfrm>
              <a:off x="10078242" y="4069165"/>
              <a:ext cx="1907625" cy="222027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808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107000"/>
                </a:lnSpc>
              </a:pPr>
              <a:r>
                <a:rPr lang="en-GB" dirty="0">
                  <a:solidFill>
                    <a:srgbClr val="008080"/>
                  </a:solidFill>
                  <a:latin typeface="Roboto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Business Planning and the s</a:t>
              </a:r>
              <a:r>
                <a:rPr lang="en-GB" dirty="0">
                  <a:solidFill>
                    <a:srgbClr val="008080"/>
                  </a:solidFill>
                  <a:effectLst/>
                  <a:latin typeface="Roboto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hift to anticipatory investment</a:t>
              </a:r>
              <a:endParaRPr lang="en-GB" dirty="0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0654C6B-51F1-2FA1-3658-EDB56A04BF39}"/>
                </a:ext>
              </a:extLst>
            </p:cNvPr>
            <p:cNvSpPr/>
            <p:nvPr/>
          </p:nvSpPr>
          <p:spPr>
            <a:xfrm>
              <a:off x="2779764" y="1752518"/>
              <a:ext cx="1889168" cy="222027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808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107000"/>
                </a:lnSpc>
              </a:pPr>
              <a:r>
                <a:rPr lang="en-GB" dirty="0">
                  <a:solidFill>
                    <a:srgbClr val="008080"/>
                  </a:solidFill>
                  <a:latin typeface="Roboto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LAEPs</a:t>
              </a:r>
              <a:endParaRPr lang="en-GB" dirty="0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1904048-E2AD-6C54-A004-DD9B5B5EB836}"/>
                </a:ext>
              </a:extLst>
            </p:cNvPr>
            <p:cNvSpPr/>
            <p:nvPr/>
          </p:nvSpPr>
          <p:spPr>
            <a:xfrm>
              <a:off x="6429268" y="1752518"/>
              <a:ext cx="1889168" cy="222027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808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>
                  <a:solidFill>
                    <a:srgbClr val="008080"/>
                  </a:solidFill>
                  <a:effectLst/>
                  <a:latin typeface="Roboto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LENZA</a:t>
              </a:r>
              <a:endParaRPr lang="en-GB">
                <a:solidFill>
                  <a:srgbClr val="008080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B936BB8-3793-B525-6584-488F1C6B80D3}"/>
                </a:ext>
              </a:extLst>
            </p:cNvPr>
            <p:cNvSpPr/>
            <p:nvPr/>
          </p:nvSpPr>
          <p:spPr>
            <a:xfrm>
              <a:off x="4604516" y="1752518"/>
              <a:ext cx="1889168" cy="222027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808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107000"/>
                </a:lnSpc>
              </a:pPr>
              <a:r>
                <a:rPr lang="en-GB" dirty="0">
                  <a:solidFill>
                    <a:srgbClr val="008080"/>
                  </a:solidFill>
                  <a:effectLst/>
                  <a:latin typeface="Roboto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RESPs</a:t>
              </a:r>
              <a:endParaRPr lang="en-GB" dirty="0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0654C6B-51F1-2FA1-3658-EDB56A04BF39}"/>
                </a:ext>
              </a:extLst>
            </p:cNvPr>
            <p:cNvSpPr/>
            <p:nvPr/>
          </p:nvSpPr>
          <p:spPr>
            <a:xfrm>
              <a:off x="2797165" y="4069165"/>
              <a:ext cx="1871239" cy="222027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808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107000"/>
                </a:lnSpc>
              </a:pPr>
              <a:r>
                <a:rPr lang="en-GB">
                  <a:solidFill>
                    <a:srgbClr val="008080"/>
                  </a:solidFill>
                  <a:latin typeface="Roboto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Data and visualisation</a:t>
              </a:r>
              <a:endParaRPr lang="en-GB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1904048-E2AD-6C54-A004-DD9B5B5EB836}"/>
                </a:ext>
              </a:extLst>
            </p:cNvPr>
            <p:cNvSpPr/>
            <p:nvPr/>
          </p:nvSpPr>
          <p:spPr>
            <a:xfrm>
              <a:off x="6428740" y="4069165"/>
              <a:ext cx="1889168" cy="222027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808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>
                  <a:solidFill>
                    <a:srgbClr val="008080"/>
                  </a:solidFill>
                  <a:latin typeface="Roboto" panose="02000000000000000000" pitchFamily="2" charset="0"/>
                  <a:cs typeface="Times New Roman" panose="02020603050405020304" pitchFamily="18" charset="0"/>
                </a:rPr>
                <a:t>Connections queuing</a:t>
              </a:r>
              <a:endParaRPr lang="en-GB">
                <a:solidFill>
                  <a:srgbClr val="008080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B936BB8-3793-B525-6584-488F1C6B80D3}"/>
                </a:ext>
              </a:extLst>
            </p:cNvPr>
            <p:cNvSpPr/>
            <p:nvPr/>
          </p:nvSpPr>
          <p:spPr>
            <a:xfrm>
              <a:off x="4603989" y="4069165"/>
              <a:ext cx="1889168" cy="222027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808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107000"/>
                </a:lnSpc>
              </a:pPr>
              <a:r>
                <a:rPr lang="en-GB">
                  <a:solidFill>
                    <a:srgbClr val="008080"/>
                  </a:solidFill>
                  <a:latin typeface="Roboto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Connections charges</a:t>
              </a:r>
              <a:endParaRPr lang="en-GB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0654C6B-51F1-2FA1-3658-EDB56A04BF39}"/>
                </a:ext>
              </a:extLst>
            </p:cNvPr>
            <p:cNvSpPr/>
            <p:nvPr/>
          </p:nvSpPr>
          <p:spPr>
            <a:xfrm>
              <a:off x="8317908" y="4069165"/>
              <a:ext cx="1760335" cy="222027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808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107000"/>
                </a:lnSpc>
              </a:pPr>
              <a:r>
                <a:rPr lang="en-GB">
                  <a:solidFill>
                    <a:srgbClr val="008080"/>
                  </a:solidFill>
                  <a:latin typeface="Roboto" panose="02000000000000000000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Ofgem reforms and the Connections &amp; Transmission Action Plans</a:t>
              </a:r>
              <a:endParaRPr lang="en-GB">
                <a:solidFill>
                  <a:srgbClr val="0080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40934B36-CEC0-0A56-C539-88EAA3778659}"/>
              </a:ext>
            </a:extLst>
          </p:cNvPr>
          <p:cNvSpPr txBox="1"/>
          <p:nvPr/>
        </p:nvSpPr>
        <p:spPr>
          <a:xfrm>
            <a:off x="2725448" y="5641891"/>
            <a:ext cx="9466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Key takeaway: </a:t>
            </a:r>
            <a:r>
              <a:rPr lang="en-GB" sz="2400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Lots of opportunity and enthusiasm for more regular strategic dialogue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938BA4-5795-5B8C-9280-140020384A3F}"/>
              </a:ext>
            </a:extLst>
          </p:cNvPr>
          <p:cNvSpPr txBox="1"/>
          <p:nvPr/>
        </p:nvSpPr>
        <p:spPr>
          <a:xfrm>
            <a:off x="2759065" y="1654536"/>
            <a:ext cx="9466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Key issues we discussed included…</a:t>
            </a:r>
            <a:endParaRPr lang="en-GB" sz="2400">
              <a:solidFill>
                <a:srgbClr val="00808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103667-6605-CCDE-59A1-A6B552DA6997}"/>
              </a:ext>
            </a:extLst>
          </p:cNvPr>
          <p:cNvSpPr/>
          <p:nvPr/>
        </p:nvSpPr>
        <p:spPr>
          <a:xfrm>
            <a:off x="219605" y="3236156"/>
            <a:ext cx="2414059" cy="64936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08080"/>
                </a:solidFill>
              </a:rPr>
              <a:t>National Grid Intro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5C0CFB-F62B-3FC7-28AE-59FC5A9C7B3B}"/>
              </a:ext>
            </a:extLst>
          </p:cNvPr>
          <p:cNvSpPr/>
          <p:nvPr/>
        </p:nvSpPr>
        <p:spPr>
          <a:xfrm>
            <a:off x="219604" y="4040242"/>
            <a:ext cx="2414059" cy="64936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08080"/>
                </a:solidFill>
              </a:rPr>
              <a:t>National Grid Q&amp;A</a:t>
            </a:r>
          </a:p>
        </p:txBody>
      </p:sp>
    </p:spTree>
    <p:extLst>
      <p:ext uri="{BB962C8B-B14F-4D97-AF65-F5344CB8AC3E}">
        <p14:creationId xmlns:p14="http://schemas.microsoft.com/office/powerpoint/2010/main" val="304596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7FF2956-6318-9206-6980-4CF2A1D5E7DF}"/>
              </a:ext>
            </a:extLst>
          </p:cNvPr>
          <p:cNvCxnSpPr>
            <a:cxnSpLocks/>
            <a:endCxn id="49" idx="2"/>
          </p:cNvCxnSpPr>
          <p:nvPr/>
        </p:nvCxnSpPr>
        <p:spPr>
          <a:xfrm>
            <a:off x="1409166" y="1507067"/>
            <a:ext cx="4" cy="1600087"/>
          </a:xfrm>
          <a:prstGeom prst="line">
            <a:avLst/>
          </a:prstGeom>
          <a:ln>
            <a:solidFill>
              <a:srgbClr val="00808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Rectangle 112">
            <a:extLst>
              <a:ext uri="{FF2B5EF4-FFF2-40B4-BE49-F238E27FC236}">
                <a16:creationId xmlns:a16="http://schemas.microsoft.com/office/drawing/2014/main" id="{F00B2ACD-8481-4111-B61C-1DDE68AB67D2}"/>
              </a:ext>
            </a:extLst>
          </p:cNvPr>
          <p:cNvSpPr/>
          <p:nvPr/>
        </p:nvSpPr>
        <p:spPr>
          <a:xfrm>
            <a:off x="0" y="0"/>
            <a:ext cx="12192000" cy="884921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A9BF6A-AF75-76C0-DEA1-B8B8A87E4F74}"/>
              </a:ext>
            </a:extLst>
          </p:cNvPr>
          <p:cNvSpPr txBox="1"/>
          <p:nvPr/>
        </p:nvSpPr>
        <p:spPr>
          <a:xfrm>
            <a:off x="148347" y="138129"/>
            <a:ext cx="88594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Structure of the process</a:t>
            </a:r>
          </a:p>
        </p:txBody>
      </p:sp>
      <p:sp>
        <p:nvSpPr>
          <p:cNvPr id="1080" name="Rectangle 1079">
            <a:extLst>
              <a:ext uri="{FF2B5EF4-FFF2-40B4-BE49-F238E27FC236}">
                <a16:creationId xmlns:a16="http://schemas.microsoft.com/office/drawing/2014/main" id="{078BDBB4-84CE-DBA3-DC54-225E5B9D3498}"/>
              </a:ext>
            </a:extLst>
          </p:cNvPr>
          <p:cNvSpPr/>
          <p:nvPr/>
        </p:nvSpPr>
        <p:spPr>
          <a:xfrm>
            <a:off x="0" y="6459369"/>
            <a:ext cx="12192000" cy="404761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80" name="Group 1379">
            <a:extLst>
              <a:ext uri="{FF2B5EF4-FFF2-40B4-BE49-F238E27FC236}">
                <a16:creationId xmlns:a16="http://schemas.microsoft.com/office/drawing/2014/main" id="{BAA1368F-61BF-77CB-A7D3-9552527B81E8}"/>
              </a:ext>
            </a:extLst>
          </p:cNvPr>
          <p:cNvGrpSpPr/>
          <p:nvPr/>
        </p:nvGrpSpPr>
        <p:grpSpPr>
          <a:xfrm>
            <a:off x="11097683" y="6513554"/>
            <a:ext cx="1011528" cy="296390"/>
            <a:chOff x="11097683" y="6513554"/>
            <a:chExt cx="1011528" cy="296390"/>
          </a:xfrm>
        </p:grpSpPr>
        <p:sp>
          <p:nvSpPr>
            <p:cNvPr id="1082" name="Oval 1081">
              <a:extLst>
                <a:ext uri="{FF2B5EF4-FFF2-40B4-BE49-F238E27FC236}">
                  <a16:creationId xmlns:a16="http://schemas.microsoft.com/office/drawing/2014/main" id="{C45B63B2-3090-C319-5AD1-E25DDD631276}"/>
                </a:ext>
              </a:extLst>
            </p:cNvPr>
            <p:cNvSpPr/>
            <p:nvPr/>
          </p:nvSpPr>
          <p:spPr>
            <a:xfrm>
              <a:off x="11097683" y="6513554"/>
              <a:ext cx="308091" cy="2944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4" name="Oval 1083">
              <a:extLst>
                <a:ext uri="{FF2B5EF4-FFF2-40B4-BE49-F238E27FC236}">
                  <a16:creationId xmlns:a16="http://schemas.microsoft.com/office/drawing/2014/main" id="{0E17DC78-E0CC-E450-B4B6-AC52B1CBF500}"/>
                </a:ext>
              </a:extLst>
            </p:cNvPr>
            <p:cNvSpPr/>
            <p:nvPr/>
          </p:nvSpPr>
          <p:spPr>
            <a:xfrm>
              <a:off x="11801120" y="6513554"/>
              <a:ext cx="308091" cy="2944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85" name="Graphic 1084" descr="Electric Tower outline">
              <a:extLst>
                <a:ext uri="{FF2B5EF4-FFF2-40B4-BE49-F238E27FC236}">
                  <a16:creationId xmlns:a16="http://schemas.microsoft.com/office/drawing/2014/main" id="{3AA45023-0673-FD4B-F104-F2470A584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121639" y="6536451"/>
              <a:ext cx="260179" cy="248684"/>
            </a:xfrm>
            <a:prstGeom prst="rect">
              <a:avLst/>
            </a:prstGeom>
          </p:spPr>
        </p:pic>
        <p:pic>
          <p:nvPicPr>
            <p:cNvPr id="1086" name="Graphic 1085" descr="Plugged Unplugged outline">
              <a:extLst>
                <a:ext uri="{FF2B5EF4-FFF2-40B4-BE49-F238E27FC236}">
                  <a16:creationId xmlns:a16="http://schemas.microsoft.com/office/drawing/2014/main" id="{A0D770C6-ACB2-5982-4988-94B3E0D11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11816642" y="6545140"/>
              <a:ext cx="277046" cy="264804"/>
            </a:xfrm>
            <a:prstGeom prst="rect">
              <a:avLst/>
            </a:prstGeom>
          </p:spPr>
        </p:pic>
        <p:grpSp>
          <p:nvGrpSpPr>
            <p:cNvPr id="1379" name="Group 1378">
              <a:extLst>
                <a:ext uri="{FF2B5EF4-FFF2-40B4-BE49-F238E27FC236}">
                  <a16:creationId xmlns:a16="http://schemas.microsoft.com/office/drawing/2014/main" id="{0B6F3B84-277D-3FC3-82DF-BE65F2B3C97B}"/>
                </a:ext>
              </a:extLst>
            </p:cNvPr>
            <p:cNvGrpSpPr/>
            <p:nvPr/>
          </p:nvGrpSpPr>
          <p:grpSpPr>
            <a:xfrm>
              <a:off x="11449401" y="6513554"/>
              <a:ext cx="308091" cy="294479"/>
              <a:chOff x="11449401" y="6513554"/>
              <a:chExt cx="308091" cy="294479"/>
            </a:xfrm>
          </p:grpSpPr>
          <p:sp>
            <p:nvSpPr>
              <p:cNvPr id="1083" name="Oval 1082">
                <a:extLst>
                  <a:ext uri="{FF2B5EF4-FFF2-40B4-BE49-F238E27FC236}">
                    <a16:creationId xmlns:a16="http://schemas.microsoft.com/office/drawing/2014/main" id="{5A821A81-0FCB-EEF6-0CCC-CB6014217ECC}"/>
                  </a:ext>
                </a:extLst>
              </p:cNvPr>
              <p:cNvSpPr/>
              <p:nvPr/>
            </p:nvSpPr>
            <p:spPr>
              <a:xfrm>
                <a:off x="11449401" y="6513554"/>
                <a:ext cx="308091" cy="2944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378" name="Picture 1377">
                <a:extLst>
                  <a:ext uri="{FF2B5EF4-FFF2-40B4-BE49-F238E27FC236}">
                    <a16:creationId xmlns:a16="http://schemas.microsoft.com/office/drawing/2014/main" id="{122D4072-5D9D-7948-9936-2EFA256A14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1500649" y="6548617"/>
                <a:ext cx="205593" cy="216373"/>
              </a:xfrm>
              <a:prstGeom prst="rect">
                <a:avLst/>
              </a:prstGeom>
            </p:spPr>
          </p:pic>
        </p:grpSp>
      </p:grpSp>
      <p:pic>
        <p:nvPicPr>
          <p:cNvPr id="1381" name="Picture 1380" descr="A green logo with text&#10;&#10;Description automatically generated">
            <a:extLst>
              <a:ext uri="{FF2B5EF4-FFF2-40B4-BE49-F238E27FC236}">
                <a16:creationId xmlns:a16="http://schemas.microsoft.com/office/drawing/2014/main" id="{97D87714-2992-B0CA-0E12-6819B8A97BF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605" y="163303"/>
            <a:ext cx="1294470" cy="551688"/>
          </a:xfrm>
          <a:prstGeom prst="rect">
            <a:avLst/>
          </a:prstGeom>
        </p:spPr>
      </p:pic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8F5F9D77-C694-2FF3-18E7-268BC7A760D6}"/>
              </a:ext>
            </a:extLst>
          </p:cNvPr>
          <p:cNvSpPr/>
          <p:nvPr/>
        </p:nvSpPr>
        <p:spPr>
          <a:xfrm>
            <a:off x="2470777" y="1011471"/>
            <a:ext cx="2595025" cy="376122"/>
          </a:xfrm>
          <a:prstGeom prst="chevron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FDF31F0D-FB16-1FAF-C8A1-639B9EFAB129}"/>
              </a:ext>
            </a:extLst>
          </p:cNvPr>
          <p:cNvSpPr/>
          <p:nvPr/>
        </p:nvSpPr>
        <p:spPr>
          <a:xfrm>
            <a:off x="4777465" y="1011470"/>
            <a:ext cx="2595025" cy="376122"/>
          </a:xfrm>
          <a:prstGeom prst="chevron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1DDD82E9-0997-0EF9-34B9-DBDFC33C79C3}"/>
              </a:ext>
            </a:extLst>
          </p:cNvPr>
          <p:cNvSpPr/>
          <p:nvPr/>
        </p:nvSpPr>
        <p:spPr>
          <a:xfrm>
            <a:off x="7084154" y="1011469"/>
            <a:ext cx="2595025" cy="376122"/>
          </a:xfrm>
          <a:prstGeom prst="chevron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Arrow: Chevron 20">
            <a:extLst>
              <a:ext uri="{FF2B5EF4-FFF2-40B4-BE49-F238E27FC236}">
                <a16:creationId xmlns:a16="http://schemas.microsoft.com/office/drawing/2014/main" id="{D3EC90D2-8FDE-50CB-EBE3-DF99398B4559}"/>
              </a:ext>
            </a:extLst>
          </p:cNvPr>
          <p:cNvSpPr/>
          <p:nvPr/>
        </p:nvSpPr>
        <p:spPr>
          <a:xfrm>
            <a:off x="9390843" y="1011468"/>
            <a:ext cx="2595025" cy="376122"/>
          </a:xfrm>
          <a:prstGeom prst="chevron">
            <a:avLst/>
          </a:prstGeom>
          <a:solidFill>
            <a:srgbClr val="CBDDE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Arrow: Pentagon 22">
            <a:extLst>
              <a:ext uri="{FF2B5EF4-FFF2-40B4-BE49-F238E27FC236}">
                <a16:creationId xmlns:a16="http://schemas.microsoft.com/office/drawing/2014/main" id="{2AC6AF85-9D4D-8C41-AEE9-099EE3E71912}"/>
              </a:ext>
            </a:extLst>
          </p:cNvPr>
          <p:cNvSpPr/>
          <p:nvPr/>
        </p:nvSpPr>
        <p:spPr>
          <a:xfrm>
            <a:off x="202141" y="1011430"/>
            <a:ext cx="2595025" cy="376122"/>
          </a:xfrm>
          <a:prstGeom prst="homePlate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1087E15-BC27-88F7-CBA9-4EEAD16362CB}"/>
              </a:ext>
            </a:extLst>
          </p:cNvPr>
          <p:cNvSpPr txBox="1"/>
          <p:nvPr/>
        </p:nvSpPr>
        <p:spPr>
          <a:xfrm>
            <a:off x="202141" y="1013854"/>
            <a:ext cx="233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1: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D0B2CE9-C91F-9365-93F4-1430AAA83584}"/>
              </a:ext>
            </a:extLst>
          </p:cNvPr>
          <p:cNvSpPr txBox="1"/>
          <p:nvPr/>
        </p:nvSpPr>
        <p:spPr>
          <a:xfrm>
            <a:off x="3072546" y="1013854"/>
            <a:ext cx="174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2: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6E28361-2AFF-1B20-AE09-5D309E5DE79D}"/>
              </a:ext>
            </a:extLst>
          </p:cNvPr>
          <p:cNvSpPr txBox="1"/>
          <p:nvPr/>
        </p:nvSpPr>
        <p:spPr>
          <a:xfrm>
            <a:off x="5379234" y="1013854"/>
            <a:ext cx="174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3: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CC04DA3-159D-BD94-C4B8-3B6ECDD21CFB}"/>
              </a:ext>
            </a:extLst>
          </p:cNvPr>
          <p:cNvSpPr txBox="1"/>
          <p:nvPr/>
        </p:nvSpPr>
        <p:spPr>
          <a:xfrm>
            <a:off x="7699146" y="1013854"/>
            <a:ext cx="174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4: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E7DF0C1-F24D-BA9D-7D78-03925DA24E3F}"/>
              </a:ext>
            </a:extLst>
          </p:cNvPr>
          <p:cNvSpPr txBox="1"/>
          <p:nvPr/>
        </p:nvSpPr>
        <p:spPr>
          <a:xfrm>
            <a:off x="10014519" y="1013854"/>
            <a:ext cx="191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5: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879D009-6FAB-4545-B4F6-E700BD2E0945}"/>
              </a:ext>
            </a:extLst>
          </p:cNvPr>
          <p:cNvSpPr/>
          <p:nvPr/>
        </p:nvSpPr>
        <p:spPr>
          <a:xfrm>
            <a:off x="202141" y="1653702"/>
            <a:ext cx="2414059" cy="64936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08080"/>
                </a:solidFill>
              </a:rPr>
              <a:t>Summary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CA9D9CF-D999-5D1A-EA20-ED9C68343D20}"/>
              </a:ext>
            </a:extLst>
          </p:cNvPr>
          <p:cNvSpPr/>
          <p:nvPr/>
        </p:nvSpPr>
        <p:spPr>
          <a:xfrm>
            <a:off x="202140" y="2457788"/>
            <a:ext cx="2414059" cy="64936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08080"/>
                </a:solidFill>
              </a:rPr>
              <a:t>Discussion on recommendations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AC5CB4-62BC-671B-2567-4519503BC868}"/>
              </a:ext>
            </a:extLst>
          </p:cNvPr>
          <p:cNvCxnSpPr>
            <a:cxnSpLocks/>
          </p:cNvCxnSpPr>
          <p:nvPr/>
        </p:nvCxnSpPr>
        <p:spPr>
          <a:xfrm>
            <a:off x="10742751" y="1383186"/>
            <a:ext cx="0" cy="145577"/>
          </a:xfrm>
          <a:prstGeom prst="line">
            <a:avLst/>
          </a:prstGeom>
          <a:ln>
            <a:solidFill>
              <a:srgbClr val="00808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4F86C9D-3F77-106A-971E-FE71B9D87CE2}"/>
              </a:ext>
            </a:extLst>
          </p:cNvPr>
          <p:cNvCxnSpPr>
            <a:cxnSpLocks/>
          </p:cNvCxnSpPr>
          <p:nvPr/>
        </p:nvCxnSpPr>
        <p:spPr>
          <a:xfrm flipH="1" flipV="1">
            <a:off x="1426634" y="1516595"/>
            <a:ext cx="9316117" cy="6030"/>
          </a:xfrm>
          <a:prstGeom prst="line">
            <a:avLst/>
          </a:prstGeom>
          <a:ln>
            <a:solidFill>
              <a:srgbClr val="00808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E809D02-4D2F-6601-C6DF-9B910B95192C}"/>
              </a:ext>
            </a:extLst>
          </p:cNvPr>
          <p:cNvSpPr txBox="1"/>
          <p:nvPr/>
        </p:nvSpPr>
        <p:spPr>
          <a:xfrm>
            <a:off x="3471181" y="2754601"/>
            <a:ext cx="791063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effectLst/>
                <a:highlight>
                  <a:srgbClr val="008080"/>
                </a:highlight>
                <a:latin typeface="+mj-lt"/>
                <a:ea typeface="Calibri" panose="020F0502020204030204" pitchFamily="34" charset="0"/>
              </a:rPr>
              <a:t>Session 5: Review and recommendations</a:t>
            </a:r>
          </a:p>
          <a:p>
            <a:endParaRPr lang="en-GB" sz="1400" dirty="0">
              <a:effectLst/>
              <a:latin typeface="+mj-lt"/>
              <a:ea typeface="Calibri" panose="020F0502020204030204" pitchFamily="34" charset="0"/>
            </a:endParaRPr>
          </a:p>
          <a:p>
            <a:r>
              <a:rPr lang="en-GB" sz="2800" dirty="0">
                <a:effectLst/>
                <a:latin typeface="+mj-lt"/>
                <a:ea typeface="Calibri" panose="020F0502020204030204" pitchFamily="34" charset="0"/>
              </a:rPr>
              <a:t>The fifth session recapped and summarised the discussions from the final session</a:t>
            </a:r>
            <a:r>
              <a:rPr lang="en-GB" sz="2800" dirty="0">
                <a:latin typeface="+mj-lt"/>
                <a:ea typeface="Calibri" panose="020F0502020204030204" pitchFamily="34" charset="0"/>
              </a:rPr>
              <a:t> – </a:t>
            </a:r>
            <a:r>
              <a:rPr lang="en-GB" sz="2800" dirty="0">
                <a:effectLst/>
                <a:latin typeface="+mj-lt"/>
                <a:ea typeface="Calibri" panose="020F0502020204030204" pitchFamily="34" charset="0"/>
              </a:rPr>
              <a:t>and defined recommendations for Scrutiny and </a:t>
            </a:r>
            <a:r>
              <a:rPr lang="en-GB" sz="2800" dirty="0">
                <a:latin typeface="+mj-lt"/>
                <a:ea typeface="Calibri" panose="020F0502020204030204" pitchFamily="34" charset="0"/>
              </a:rPr>
              <a:t>C</a:t>
            </a:r>
            <a:r>
              <a:rPr lang="en-GB" sz="2800" dirty="0">
                <a:effectLst/>
                <a:latin typeface="+mj-lt"/>
                <a:ea typeface="Calibri" panose="020F0502020204030204" pitchFamily="34" charset="0"/>
              </a:rPr>
              <a:t>abinet.</a:t>
            </a:r>
          </a:p>
        </p:txBody>
      </p:sp>
    </p:spTree>
    <p:extLst>
      <p:ext uri="{BB962C8B-B14F-4D97-AF65-F5344CB8AC3E}">
        <p14:creationId xmlns:p14="http://schemas.microsoft.com/office/powerpoint/2010/main" val="120250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C70D4B-C13E-8207-545E-9D695253C436}"/>
              </a:ext>
            </a:extLst>
          </p:cNvPr>
          <p:cNvSpPr/>
          <p:nvPr/>
        </p:nvSpPr>
        <p:spPr>
          <a:xfrm>
            <a:off x="0" y="-1"/>
            <a:ext cx="12192000" cy="6332375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C432911-531D-E6B7-793A-42283C226BBF}"/>
              </a:ext>
            </a:extLst>
          </p:cNvPr>
          <p:cNvGrpSpPr/>
          <p:nvPr/>
        </p:nvGrpSpPr>
        <p:grpSpPr>
          <a:xfrm>
            <a:off x="8523602" y="5791421"/>
            <a:ext cx="914400" cy="914400"/>
            <a:chOff x="8948148" y="5756915"/>
            <a:chExt cx="914400" cy="9144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A44DD86-482A-62AF-2C9C-F8258C6B7367}"/>
                </a:ext>
              </a:extLst>
            </p:cNvPr>
            <p:cNvSpPr/>
            <p:nvPr/>
          </p:nvSpPr>
          <p:spPr>
            <a:xfrm>
              <a:off x="8948148" y="5756915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Graphic 4" descr="Electric Tower outline">
              <a:extLst>
                <a:ext uri="{FF2B5EF4-FFF2-40B4-BE49-F238E27FC236}">
                  <a16:creationId xmlns:a16="http://schemas.microsoft.com/office/drawing/2014/main" id="{1034A5E1-9888-A4A5-2A96-369333DA1B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019248" y="5828015"/>
              <a:ext cx="772200" cy="77220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0422569-4CA4-F890-02A9-500BF5D48CC8}"/>
              </a:ext>
            </a:extLst>
          </p:cNvPr>
          <p:cNvGrpSpPr/>
          <p:nvPr/>
        </p:nvGrpSpPr>
        <p:grpSpPr>
          <a:xfrm>
            <a:off x="10611368" y="5791421"/>
            <a:ext cx="914400" cy="914400"/>
            <a:chOff x="11035914" y="5756915"/>
            <a:chExt cx="914400" cy="9144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02BD050-DD00-5549-12B1-BD442B75F024}"/>
                </a:ext>
              </a:extLst>
            </p:cNvPr>
            <p:cNvSpPr/>
            <p:nvPr/>
          </p:nvSpPr>
          <p:spPr>
            <a:xfrm>
              <a:off x="11035914" y="5756915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Graphic 10" descr="Plugged Unplugged outline">
              <a:extLst>
                <a:ext uri="{FF2B5EF4-FFF2-40B4-BE49-F238E27FC236}">
                  <a16:creationId xmlns:a16="http://schemas.microsoft.com/office/drawing/2014/main" id="{91BF3F28-B639-317D-F459-9AE7B5BAC0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11076904" y="5812003"/>
              <a:ext cx="804225" cy="804223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ACFC790-53C1-6DF7-1CDC-86DF9A46725C}"/>
              </a:ext>
            </a:extLst>
          </p:cNvPr>
          <p:cNvGrpSpPr/>
          <p:nvPr/>
        </p:nvGrpSpPr>
        <p:grpSpPr>
          <a:xfrm>
            <a:off x="9567485" y="5791421"/>
            <a:ext cx="914400" cy="914400"/>
            <a:chOff x="9992031" y="5756915"/>
            <a:chExt cx="914400" cy="9144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7D7CD5C-2980-C871-7196-E697C75DFCD3}"/>
                </a:ext>
              </a:extLst>
            </p:cNvPr>
            <p:cNvSpPr/>
            <p:nvPr/>
          </p:nvSpPr>
          <p:spPr>
            <a:xfrm>
              <a:off x="9992031" y="5756915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BD84E64-72F5-2815-7576-D6B53549A2CD}"/>
                </a:ext>
              </a:extLst>
            </p:cNvPr>
            <p:cNvGrpSpPr/>
            <p:nvPr/>
          </p:nvGrpSpPr>
          <p:grpSpPr>
            <a:xfrm>
              <a:off x="10153404" y="5911985"/>
              <a:ext cx="591653" cy="636453"/>
              <a:chOff x="572587" y="3365168"/>
              <a:chExt cx="637818" cy="682188"/>
            </a:xfrm>
          </p:grpSpPr>
          <p:sp>
            <p:nvSpPr>
              <p:cNvPr id="15" name="Rectangle: Top Corners Rounded 14">
                <a:extLst>
                  <a:ext uri="{FF2B5EF4-FFF2-40B4-BE49-F238E27FC236}">
                    <a16:creationId xmlns:a16="http://schemas.microsoft.com/office/drawing/2014/main" id="{47F8BFF2-A58C-806A-81B1-0075B7242C4D}"/>
                  </a:ext>
                </a:extLst>
              </p:cNvPr>
              <p:cNvSpPr/>
              <p:nvPr/>
            </p:nvSpPr>
            <p:spPr>
              <a:xfrm>
                <a:off x="572587" y="3626051"/>
                <a:ext cx="444088" cy="421305"/>
              </a:xfrm>
              <a:prstGeom prst="round2SameRect">
                <a:avLst/>
              </a:prstGeom>
              <a:noFill/>
              <a:ln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ectangle: Top Corners Rounded 15">
                <a:extLst>
                  <a:ext uri="{FF2B5EF4-FFF2-40B4-BE49-F238E27FC236}">
                    <a16:creationId xmlns:a16="http://schemas.microsoft.com/office/drawing/2014/main" id="{14FF2648-04BC-E61C-9B99-16946CC32CCA}"/>
                  </a:ext>
                </a:extLst>
              </p:cNvPr>
              <p:cNvSpPr/>
              <p:nvPr/>
            </p:nvSpPr>
            <p:spPr>
              <a:xfrm>
                <a:off x="621028" y="3776405"/>
                <a:ext cx="96714" cy="190828"/>
              </a:xfrm>
              <a:prstGeom prst="round2SameRect">
                <a:avLst>
                  <a:gd name="adj1" fmla="val 41288"/>
                  <a:gd name="adj2" fmla="val 0"/>
                </a:avLst>
              </a:prstGeom>
              <a:noFill/>
              <a:ln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Rectangle: Top Corners Rounded 16">
                <a:extLst>
                  <a:ext uri="{FF2B5EF4-FFF2-40B4-BE49-F238E27FC236}">
                    <a16:creationId xmlns:a16="http://schemas.microsoft.com/office/drawing/2014/main" id="{2CDD47B2-F352-A171-5869-E375E68216E7}"/>
                  </a:ext>
                </a:extLst>
              </p:cNvPr>
              <p:cNvSpPr/>
              <p:nvPr/>
            </p:nvSpPr>
            <p:spPr>
              <a:xfrm>
                <a:off x="749562" y="3776405"/>
                <a:ext cx="96714" cy="190828"/>
              </a:xfrm>
              <a:prstGeom prst="round2SameRect">
                <a:avLst>
                  <a:gd name="adj1" fmla="val 41288"/>
                  <a:gd name="adj2" fmla="val 0"/>
                </a:avLst>
              </a:prstGeom>
              <a:noFill/>
              <a:ln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Rectangle: Top Corners Rounded 17">
                <a:extLst>
                  <a:ext uri="{FF2B5EF4-FFF2-40B4-BE49-F238E27FC236}">
                    <a16:creationId xmlns:a16="http://schemas.microsoft.com/office/drawing/2014/main" id="{3049E280-FCE7-3256-5BAF-4E58CE2E7168}"/>
                  </a:ext>
                </a:extLst>
              </p:cNvPr>
              <p:cNvSpPr/>
              <p:nvPr/>
            </p:nvSpPr>
            <p:spPr>
              <a:xfrm>
                <a:off x="878096" y="3776405"/>
                <a:ext cx="96714" cy="190828"/>
              </a:xfrm>
              <a:prstGeom prst="round2SameRect">
                <a:avLst>
                  <a:gd name="adj1" fmla="val 41288"/>
                  <a:gd name="adj2" fmla="val 0"/>
                </a:avLst>
              </a:prstGeom>
              <a:noFill/>
              <a:ln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9965587-DFE2-F89E-BD33-2B6D6F25F91A}"/>
                  </a:ext>
                </a:extLst>
              </p:cNvPr>
              <p:cNvSpPr/>
              <p:nvPr/>
            </p:nvSpPr>
            <p:spPr>
              <a:xfrm>
                <a:off x="618700" y="3922058"/>
                <a:ext cx="96714" cy="45719"/>
              </a:xfrm>
              <a:prstGeom prst="rect">
                <a:avLst/>
              </a:prstGeom>
              <a:solidFill>
                <a:srgbClr val="008080"/>
              </a:solidFill>
              <a:ln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09339E9-1883-0F61-88D8-C66F1A6F9907}"/>
                  </a:ext>
                </a:extLst>
              </p:cNvPr>
              <p:cNvSpPr/>
              <p:nvPr/>
            </p:nvSpPr>
            <p:spPr>
              <a:xfrm>
                <a:off x="749805" y="3922058"/>
                <a:ext cx="96714" cy="45719"/>
              </a:xfrm>
              <a:prstGeom prst="rect">
                <a:avLst/>
              </a:prstGeom>
              <a:solidFill>
                <a:srgbClr val="008080"/>
              </a:solidFill>
              <a:ln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255995F-D3E4-3EAF-5690-65B0C2138864}"/>
                  </a:ext>
                </a:extLst>
              </p:cNvPr>
              <p:cNvSpPr/>
              <p:nvPr/>
            </p:nvSpPr>
            <p:spPr>
              <a:xfrm>
                <a:off x="876146" y="3922058"/>
                <a:ext cx="96714" cy="45719"/>
              </a:xfrm>
              <a:prstGeom prst="rect">
                <a:avLst/>
              </a:prstGeom>
              <a:solidFill>
                <a:srgbClr val="008080"/>
              </a:solidFill>
              <a:ln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2BE82FCC-87E3-8400-13F2-4FCAD03EE448}"/>
                  </a:ext>
                </a:extLst>
              </p:cNvPr>
              <p:cNvCxnSpPr/>
              <p:nvPr/>
            </p:nvCxnSpPr>
            <p:spPr>
              <a:xfrm>
                <a:off x="572587" y="3978349"/>
                <a:ext cx="444088" cy="0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554206E-5F2C-58DA-9FE0-5515D0347D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5287" y="3660849"/>
                <a:ext cx="418013" cy="0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97E5C009-1639-0D3E-BE32-6EC7282DB0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3409" y="3660849"/>
                <a:ext cx="0" cy="114128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4BD46AB4-25ED-4F49-0689-10CDAA092A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7777" y="3657662"/>
                <a:ext cx="0" cy="114128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FC4D6EC7-42C1-58A8-784D-97DF65F55B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7679" y="3657662"/>
                <a:ext cx="0" cy="114128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5D21C114-8325-9B7D-FD58-9F6D7EF743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1821" y="3365168"/>
                <a:ext cx="0" cy="114128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AC5B77BB-49EA-22C8-66A0-F947640E52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9364" y="3365168"/>
                <a:ext cx="0" cy="114128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24D63920-90E9-E0BD-2337-86BE750CFA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3733" y="3365168"/>
                <a:ext cx="0" cy="114128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F95DC030-C9C2-82DA-B994-63F4CE67D0D7}"/>
                  </a:ext>
                </a:extLst>
              </p:cNvPr>
              <p:cNvSpPr/>
              <p:nvPr/>
            </p:nvSpPr>
            <p:spPr>
              <a:xfrm>
                <a:off x="630237" y="3432175"/>
                <a:ext cx="83582" cy="128045"/>
              </a:xfrm>
              <a:prstGeom prst="roundRect">
                <a:avLst>
                  <a:gd name="adj" fmla="val 33761"/>
                </a:avLst>
              </a:prstGeom>
              <a:solidFill>
                <a:srgbClr val="008080"/>
              </a:solidFill>
              <a:ln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141A30BD-73E1-61A1-FB25-A004A445D22B}"/>
                  </a:ext>
                </a:extLst>
              </p:cNvPr>
              <p:cNvSpPr/>
              <p:nvPr/>
            </p:nvSpPr>
            <p:spPr>
              <a:xfrm>
                <a:off x="757067" y="3431196"/>
                <a:ext cx="83582" cy="128045"/>
              </a:xfrm>
              <a:prstGeom prst="roundRect">
                <a:avLst>
                  <a:gd name="adj" fmla="val 33761"/>
                </a:avLst>
              </a:prstGeom>
              <a:solidFill>
                <a:srgbClr val="008080"/>
              </a:solidFill>
              <a:ln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B6193F9F-8411-747E-8C17-DB4B24F72E75}"/>
                  </a:ext>
                </a:extLst>
              </p:cNvPr>
              <p:cNvSpPr/>
              <p:nvPr/>
            </p:nvSpPr>
            <p:spPr>
              <a:xfrm>
                <a:off x="883897" y="3427042"/>
                <a:ext cx="83582" cy="128045"/>
              </a:xfrm>
              <a:prstGeom prst="roundRect">
                <a:avLst>
                  <a:gd name="adj" fmla="val 33761"/>
                </a:avLst>
              </a:prstGeom>
              <a:solidFill>
                <a:srgbClr val="008080"/>
              </a:solidFill>
              <a:ln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Left Bracket 32">
                <a:extLst>
                  <a:ext uri="{FF2B5EF4-FFF2-40B4-BE49-F238E27FC236}">
                    <a16:creationId xmlns:a16="http://schemas.microsoft.com/office/drawing/2014/main" id="{177A3F61-DEB3-7B24-BE08-08774623EBAA}"/>
                  </a:ext>
                </a:extLst>
              </p:cNvPr>
              <p:cNvSpPr/>
              <p:nvPr/>
            </p:nvSpPr>
            <p:spPr>
              <a:xfrm rot="5400000">
                <a:off x="648114" y="3577223"/>
                <a:ext cx="45719" cy="45719"/>
              </a:xfrm>
              <a:prstGeom prst="leftBracket">
                <a:avLst/>
              </a:prstGeom>
              <a:ln w="28575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Left Bracket 33">
                <a:extLst>
                  <a:ext uri="{FF2B5EF4-FFF2-40B4-BE49-F238E27FC236}">
                    <a16:creationId xmlns:a16="http://schemas.microsoft.com/office/drawing/2014/main" id="{90F32146-6E64-3890-38B5-B69C980BC171}"/>
                  </a:ext>
                </a:extLst>
              </p:cNvPr>
              <p:cNvSpPr/>
              <p:nvPr/>
            </p:nvSpPr>
            <p:spPr>
              <a:xfrm rot="5400000">
                <a:off x="777088" y="3576956"/>
                <a:ext cx="45719" cy="45719"/>
              </a:xfrm>
              <a:prstGeom prst="leftBracket">
                <a:avLst/>
              </a:prstGeom>
              <a:ln w="28575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Left Bracket 34">
                <a:extLst>
                  <a:ext uri="{FF2B5EF4-FFF2-40B4-BE49-F238E27FC236}">
                    <a16:creationId xmlns:a16="http://schemas.microsoft.com/office/drawing/2014/main" id="{93797E61-C347-A6C4-028E-2704C439AA1F}"/>
                  </a:ext>
                </a:extLst>
              </p:cNvPr>
              <p:cNvSpPr/>
              <p:nvPr/>
            </p:nvSpPr>
            <p:spPr>
              <a:xfrm rot="5400000">
                <a:off x="898982" y="3573341"/>
                <a:ext cx="45719" cy="45719"/>
              </a:xfrm>
              <a:prstGeom prst="leftBracket">
                <a:avLst/>
              </a:prstGeom>
              <a:ln w="28575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Rectangle: Top Corners Rounded 35">
                <a:extLst>
                  <a:ext uri="{FF2B5EF4-FFF2-40B4-BE49-F238E27FC236}">
                    <a16:creationId xmlns:a16="http://schemas.microsoft.com/office/drawing/2014/main" id="{F553CF23-6C20-F95B-3C06-295AB9CDBE64}"/>
                  </a:ext>
                </a:extLst>
              </p:cNvPr>
              <p:cNvSpPr/>
              <p:nvPr/>
            </p:nvSpPr>
            <p:spPr>
              <a:xfrm>
                <a:off x="1092572" y="3775866"/>
                <a:ext cx="117833" cy="271487"/>
              </a:xfrm>
              <a:prstGeom prst="round2SameRect">
                <a:avLst>
                  <a:gd name="adj1" fmla="val 41288"/>
                  <a:gd name="adj2" fmla="val 0"/>
                </a:avLst>
              </a:prstGeom>
              <a:noFill/>
              <a:ln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Hexagon 36">
                <a:extLst>
                  <a:ext uri="{FF2B5EF4-FFF2-40B4-BE49-F238E27FC236}">
                    <a16:creationId xmlns:a16="http://schemas.microsoft.com/office/drawing/2014/main" id="{76455C01-3688-3E78-F7A3-D78E5E6386FB}"/>
                  </a:ext>
                </a:extLst>
              </p:cNvPr>
              <p:cNvSpPr/>
              <p:nvPr/>
            </p:nvSpPr>
            <p:spPr>
              <a:xfrm>
                <a:off x="887028" y="3365168"/>
                <a:ext cx="77273" cy="63832"/>
              </a:xfrm>
              <a:prstGeom prst="hexagon">
                <a:avLst/>
              </a:prstGeom>
              <a:solidFill>
                <a:srgbClr val="008080"/>
              </a:solidFill>
              <a:ln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Hexagon 37">
                <a:extLst>
                  <a:ext uri="{FF2B5EF4-FFF2-40B4-BE49-F238E27FC236}">
                    <a16:creationId xmlns:a16="http://schemas.microsoft.com/office/drawing/2014/main" id="{576366CF-F7CE-1E90-09D8-997E46FBBF19}"/>
                  </a:ext>
                </a:extLst>
              </p:cNvPr>
              <p:cNvSpPr/>
              <p:nvPr/>
            </p:nvSpPr>
            <p:spPr>
              <a:xfrm>
                <a:off x="1112992" y="3365652"/>
                <a:ext cx="77273" cy="63832"/>
              </a:xfrm>
              <a:prstGeom prst="hexagon">
                <a:avLst/>
              </a:prstGeom>
              <a:solidFill>
                <a:srgbClr val="008080"/>
              </a:solidFill>
              <a:ln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5D42752D-40A6-373C-9BDC-C141DCFCB1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4301" y="3398673"/>
                <a:ext cx="148691" cy="484"/>
              </a:xfrm>
              <a:prstGeom prst="line">
                <a:avLst/>
              </a:prstGeom>
              <a:ln w="3810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Left Bracket 39">
                <a:extLst>
                  <a:ext uri="{FF2B5EF4-FFF2-40B4-BE49-F238E27FC236}">
                    <a16:creationId xmlns:a16="http://schemas.microsoft.com/office/drawing/2014/main" id="{1131BA41-0310-0E47-A968-4A7F6413C440}"/>
                  </a:ext>
                </a:extLst>
              </p:cNvPr>
              <p:cNvSpPr/>
              <p:nvPr/>
            </p:nvSpPr>
            <p:spPr>
              <a:xfrm rot="5400000">
                <a:off x="1130010" y="3731289"/>
                <a:ext cx="45719" cy="45719"/>
              </a:xfrm>
              <a:prstGeom prst="leftBracket">
                <a:avLst/>
              </a:prstGeom>
              <a:ln w="28575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98B57063-4588-0001-1B6B-2EE22FE19CB4}"/>
                  </a:ext>
                </a:extLst>
              </p:cNvPr>
              <p:cNvCxnSpPr>
                <a:cxnSpLocks/>
                <a:endCxn id="40" idx="1"/>
              </p:cNvCxnSpPr>
              <p:nvPr/>
            </p:nvCxnSpPr>
            <p:spPr>
              <a:xfrm>
                <a:off x="1151488" y="3434000"/>
                <a:ext cx="1381" cy="297289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F12290BE-DDEE-B2EE-E5A3-B2031A8A39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0208" y="3445711"/>
                <a:ext cx="81925" cy="0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2C9E9418-9C1D-2B3A-8A03-1AB83AB0AE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0208" y="3482977"/>
                <a:ext cx="81925" cy="0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655F3FE1-73FE-B436-F4E3-9558541672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0208" y="3520243"/>
                <a:ext cx="81925" cy="0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F3E7A871-BF3D-249F-0BCF-43A8E5772D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0208" y="3557509"/>
                <a:ext cx="81925" cy="0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EDAD299C-9C82-D5E0-E413-D10522B8FD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0208" y="3594775"/>
                <a:ext cx="81925" cy="0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84E1084D-1874-AA9A-ACB2-9B6E0E7CC6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0208" y="3632041"/>
                <a:ext cx="81925" cy="0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A758C697-5FBA-7909-E3C9-3988A23D4E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0208" y="3669307"/>
                <a:ext cx="81925" cy="0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5A549422-54B0-06C9-644B-CE50B7EA9D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0208" y="3706573"/>
                <a:ext cx="81925" cy="0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4E648810-E225-9E9E-8C83-2CCE924A0A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2572" y="3944917"/>
                <a:ext cx="112031" cy="0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3C1F7244-F067-7AFC-A347-C105D01821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8313" y="3978349"/>
                <a:ext cx="112031" cy="0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95880F2-E477-EBB0-14A3-D998A37F18D8}"/>
              </a:ext>
            </a:extLst>
          </p:cNvPr>
          <p:cNvSpPr txBox="1"/>
          <p:nvPr/>
        </p:nvSpPr>
        <p:spPr>
          <a:xfrm>
            <a:off x="1134389" y="3105834"/>
            <a:ext cx="933520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2. Supporting materials</a:t>
            </a:r>
          </a:p>
        </p:txBody>
      </p:sp>
      <p:pic>
        <p:nvPicPr>
          <p:cNvPr id="10" name="Picture 9" descr="A green logo with text&#10;&#10;Description automatically generated">
            <a:extLst>
              <a:ext uri="{FF2B5EF4-FFF2-40B4-BE49-F238E27FC236}">
                <a16:creationId xmlns:a16="http://schemas.microsoft.com/office/drawing/2014/main" id="{2FFDF6B8-5679-2647-8615-E7F162125FF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605" y="163303"/>
            <a:ext cx="1294470" cy="55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29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112">
            <a:extLst>
              <a:ext uri="{FF2B5EF4-FFF2-40B4-BE49-F238E27FC236}">
                <a16:creationId xmlns:a16="http://schemas.microsoft.com/office/drawing/2014/main" id="{F00B2ACD-8481-4111-B61C-1DDE68AB67D2}"/>
              </a:ext>
            </a:extLst>
          </p:cNvPr>
          <p:cNvSpPr/>
          <p:nvPr/>
        </p:nvSpPr>
        <p:spPr>
          <a:xfrm>
            <a:off x="0" y="0"/>
            <a:ext cx="12192000" cy="884921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A9BF6A-AF75-76C0-DEA1-B8B8A87E4F74}"/>
              </a:ext>
            </a:extLst>
          </p:cNvPr>
          <p:cNvSpPr txBox="1"/>
          <p:nvPr/>
        </p:nvSpPr>
        <p:spPr>
          <a:xfrm>
            <a:off x="148347" y="138129"/>
            <a:ext cx="88594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Supporting materials</a:t>
            </a:r>
          </a:p>
        </p:txBody>
      </p:sp>
      <p:sp>
        <p:nvSpPr>
          <p:cNvPr id="1080" name="Rectangle 1079">
            <a:extLst>
              <a:ext uri="{FF2B5EF4-FFF2-40B4-BE49-F238E27FC236}">
                <a16:creationId xmlns:a16="http://schemas.microsoft.com/office/drawing/2014/main" id="{078BDBB4-84CE-DBA3-DC54-225E5B9D3498}"/>
              </a:ext>
            </a:extLst>
          </p:cNvPr>
          <p:cNvSpPr/>
          <p:nvPr/>
        </p:nvSpPr>
        <p:spPr>
          <a:xfrm>
            <a:off x="0" y="6459369"/>
            <a:ext cx="12192000" cy="404761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80" name="Group 1379">
            <a:extLst>
              <a:ext uri="{FF2B5EF4-FFF2-40B4-BE49-F238E27FC236}">
                <a16:creationId xmlns:a16="http://schemas.microsoft.com/office/drawing/2014/main" id="{BAA1368F-61BF-77CB-A7D3-9552527B81E8}"/>
              </a:ext>
            </a:extLst>
          </p:cNvPr>
          <p:cNvGrpSpPr/>
          <p:nvPr/>
        </p:nvGrpSpPr>
        <p:grpSpPr>
          <a:xfrm>
            <a:off x="11097683" y="6513554"/>
            <a:ext cx="1011528" cy="296390"/>
            <a:chOff x="11097683" y="6513554"/>
            <a:chExt cx="1011528" cy="296390"/>
          </a:xfrm>
        </p:grpSpPr>
        <p:sp>
          <p:nvSpPr>
            <p:cNvPr id="1082" name="Oval 1081">
              <a:extLst>
                <a:ext uri="{FF2B5EF4-FFF2-40B4-BE49-F238E27FC236}">
                  <a16:creationId xmlns:a16="http://schemas.microsoft.com/office/drawing/2014/main" id="{C45B63B2-3090-C319-5AD1-E25DDD631276}"/>
                </a:ext>
              </a:extLst>
            </p:cNvPr>
            <p:cNvSpPr/>
            <p:nvPr/>
          </p:nvSpPr>
          <p:spPr>
            <a:xfrm>
              <a:off x="11097683" y="6513554"/>
              <a:ext cx="308091" cy="2944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4" name="Oval 1083">
              <a:extLst>
                <a:ext uri="{FF2B5EF4-FFF2-40B4-BE49-F238E27FC236}">
                  <a16:creationId xmlns:a16="http://schemas.microsoft.com/office/drawing/2014/main" id="{0E17DC78-E0CC-E450-B4B6-AC52B1CBF500}"/>
                </a:ext>
              </a:extLst>
            </p:cNvPr>
            <p:cNvSpPr/>
            <p:nvPr/>
          </p:nvSpPr>
          <p:spPr>
            <a:xfrm>
              <a:off x="11801120" y="6513554"/>
              <a:ext cx="308091" cy="2944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85" name="Graphic 1084" descr="Electric Tower outline">
              <a:extLst>
                <a:ext uri="{FF2B5EF4-FFF2-40B4-BE49-F238E27FC236}">
                  <a16:creationId xmlns:a16="http://schemas.microsoft.com/office/drawing/2014/main" id="{3AA45023-0673-FD4B-F104-F2470A584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121639" y="6536451"/>
              <a:ext cx="260179" cy="248684"/>
            </a:xfrm>
            <a:prstGeom prst="rect">
              <a:avLst/>
            </a:prstGeom>
          </p:spPr>
        </p:pic>
        <p:pic>
          <p:nvPicPr>
            <p:cNvPr id="1086" name="Graphic 1085" descr="Plugged Unplugged outline">
              <a:extLst>
                <a:ext uri="{FF2B5EF4-FFF2-40B4-BE49-F238E27FC236}">
                  <a16:creationId xmlns:a16="http://schemas.microsoft.com/office/drawing/2014/main" id="{A0D770C6-ACB2-5982-4988-94B3E0D11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11816642" y="6545140"/>
              <a:ext cx="277046" cy="264804"/>
            </a:xfrm>
            <a:prstGeom prst="rect">
              <a:avLst/>
            </a:prstGeom>
          </p:spPr>
        </p:pic>
        <p:grpSp>
          <p:nvGrpSpPr>
            <p:cNvPr id="1379" name="Group 1378">
              <a:extLst>
                <a:ext uri="{FF2B5EF4-FFF2-40B4-BE49-F238E27FC236}">
                  <a16:creationId xmlns:a16="http://schemas.microsoft.com/office/drawing/2014/main" id="{0B6F3B84-277D-3FC3-82DF-BE65F2B3C97B}"/>
                </a:ext>
              </a:extLst>
            </p:cNvPr>
            <p:cNvGrpSpPr/>
            <p:nvPr/>
          </p:nvGrpSpPr>
          <p:grpSpPr>
            <a:xfrm>
              <a:off x="11449401" y="6513554"/>
              <a:ext cx="308091" cy="294479"/>
              <a:chOff x="11449401" y="6513554"/>
              <a:chExt cx="308091" cy="294479"/>
            </a:xfrm>
          </p:grpSpPr>
          <p:sp>
            <p:nvSpPr>
              <p:cNvPr id="1083" name="Oval 1082">
                <a:extLst>
                  <a:ext uri="{FF2B5EF4-FFF2-40B4-BE49-F238E27FC236}">
                    <a16:creationId xmlns:a16="http://schemas.microsoft.com/office/drawing/2014/main" id="{5A821A81-0FCB-EEF6-0CCC-CB6014217ECC}"/>
                  </a:ext>
                </a:extLst>
              </p:cNvPr>
              <p:cNvSpPr/>
              <p:nvPr/>
            </p:nvSpPr>
            <p:spPr>
              <a:xfrm>
                <a:off x="11449401" y="6513554"/>
                <a:ext cx="308091" cy="2944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378" name="Picture 1377">
                <a:extLst>
                  <a:ext uri="{FF2B5EF4-FFF2-40B4-BE49-F238E27FC236}">
                    <a16:creationId xmlns:a16="http://schemas.microsoft.com/office/drawing/2014/main" id="{122D4072-5D9D-7948-9936-2EFA256A14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1500649" y="6548617"/>
                <a:ext cx="205593" cy="216373"/>
              </a:xfrm>
              <a:prstGeom prst="rect">
                <a:avLst/>
              </a:prstGeom>
            </p:spPr>
          </p:pic>
        </p:grpSp>
      </p:grpSp>
      <p:pic>
        <p:nvPicPr>
          <p:cNvPr id="1381" name="Picture 1380" descr="A green logo with text&#10;&#10;Description automatically generated">
            <a:extLst>
              <a:ext uri="{FF2B5EF4-FFF2-40B4-BE49-F238E27FC236}">
                <a16:creationId xmlns:a16="http://schemas.microsoft.com/office/drawing/2014/main" id="{97D87714-2992-B0CA-0E12-6819B8A97BF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605" y="163303"/>
            <a:ext cx="1294470" cy="55168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CC3C936-6C24-1161-C4F5-A9CF8BD41822}"/>
              </a:ext>
            </a:extLst>
          </p:cNvPr>
          <p:cNvSpPr/>
          <p:nvPr/>
        </p:nvSpPr>
        <p:spPr>
          <a:xfrm>
            <a:off x="202141" y="2101935"/>
            <a:ext cx="2414059" cy="64936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08080"/>
                </a:solidFill>
              </a:rPr>
              <a:t>Scoping document &amp; terms of reference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116904-19F8-1C0A-9699-CFA74777BB34}"/>
              </a:ext>
            </a:extLst>
          </p:cNvPr>
          <p:cNvSpPr/>
          <p:nvPr/>
        </p:nvSpPr>
        <p:spPr>
          <a:xfrm>
            <a:off x="202140" y="2906021"/>
            <a:ext cx="2414059" cy="64936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rgbClr val="008080"/>
                </a:solidFill>
              </a:rPr>
              <a:t>Structured agendas, slides and question prompts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E13C3D-B59D-80BE-6E1F-02785D7AB1E4}"/>
              </a:ext>
            </a:extLst>
          </p:cNvPr>
          <p:cNvSpPr/>
          <p:nvPr/>
        </p:nvSpPr>
        <p:spPr>
          <a:xfrm>
            <a:off x="202139" y="3710107"/>
            <a:ext cx="2414059" cy="64936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08080"/>
                </a:solidFill>
              </a:rPr>
              <a:t>Background briefing notes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DCF30D-2C86-47AF-F9A2-ACBF334D837E}"/>
              </a:ext>
            </a:extLst>
          </p:cNvPr>
          <p:cNvSpPr/>
          <p:nvPr/>
        </p:nvSpPr>
        <p:spPr>
          <a:xfrm>
            <a:off x="202138" y="4488079"/>
            <a:ext cx="2414059" cy="64936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08080"/>
                </a:solidFill>
              </a:rPr>
              <a:t>Issues tracker and narrative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236188-80BF-CC70-6C23-A2D354C81DF3}"/>
              </a:ext>
            </a:extLst>
          </p:cNvPr>
          <p:cNvSpPr txBox="1"/>
          <p:nvPr/>
        </p:nvSpPr>
        <p:spPr>
          <a:xfrm>
            <a:off x="3341091" y="1795616"/>
            <a:ext cx="791063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effectLst/>
                <a:latin typeface="+mj-lt"/>
                <a:ea typeface="Calibri" panose="020F0502020204030204" pitchFamily="34" charset="0"/>
              </a:rPr>
              <a:t>The review was pretty resource-light</a:t>
            </a:r>
            <a:r>
              <a:rPr lang="en-GB" sz="2400" dirty="0">
                <a:effectLst/>
                <a:latin typeface="+mj-lt"/>
                <a:ea typeface="Calibri" panose="020F0502020204030204" pitchFamily="34" charset="0"/>
              </a:rPr>
              <a:t> – involving only staff time for those involved in the sessions, and my work producing supporting materials and final report.</a:t>
            </a:r>
          </a:p>
          <a:p>
            <a:endParaRPr lang="en-GB" sz="2400" dirty="0">
              <a:effectLst/>
              <a:latin typeface="+mj-lt"/>
              <a:ea typeface="Calibri" panose="020F0502020204030204" pitchFamily="34" charset="0"/>
            </a:endParaRPr>
          </a:p>
          <a:p>
            <a:r>
              <a:rPr lang="en-GB" sz="2400" dirty="0">
                <a:effectLst/>
                <a:latin typeface="+mj-lt"/>
                <a:ea typeface="Calibri" panose="020F0502020204030204" pitchFamily="34" charset="0"/>
              </a:rPr>
              <a:t>Most of my time was taken up setting up the meetings, producing these materials and final report – but </a:t>
            </a:r>
            <a:r>
              <a:rPr lang="en-GB" sz="2400" b="1" dirty="0">
                <a:effectLst/>
                <a:latin typeface="+mj-lt"/>
                <a:ea typeface="Calibri" panose="020F0502020204030204" pitchFamily="34" charset="0"/>
              </a:rPr>
              <a:t>you could lift a lot of that quite easil</a:t>
            </a:r>
            <a:r>
              <a:rPr lang="en-GB" sz="2400" b="1" dirty="0">
                <a:latin typeface="+mj-lt"/>
                <a:ea typeface="Calibri" panose="020F0502020204030204" pitchFamily="34" charset="0"/>
              </a:rPr>
              <a:t>y</a:t>
            </a:r>
            <a:r>
              <a:rPr lang="en-GB" sz="2400" dirty="0">
                <a:latin typeface="+mj-lt"/>
                <a:ea typeface="Calibri" panose="020F0502020204030204" pitchFamily="34" charset="0"/>
              </a:rPr>
              <a:t>.</a:t>
            </a:r>
          </a:p>
          <a:p>
            <a:endParaRPr lang="en-GB" sz="2400" dirty="0">
              <a:effectLst/>
              <a:latin typeface="+mj-lt"/>
              <a:ea typeface="Calibri" panose="020F0502020204030204" pitchFamily="34" charset="0"/>
            </a:endParaRPr>
          </a:p>
          <a:p>
            <a:r>
              <a:rPr lang="en-GB" sz="2400" dirty="0">
                <a:effectLst/>
                <a:latin typeface="+mj-lt"/>
                <a:ea typeface="Calibri" panose="020F0502020204030204" pitchFamily="34" charset="0"/>
              </a:rPr>
              <a:t>The process was supported by 4 kinds of supporting material. These are easily replicable for other areas with minimal effort.</a:t>
            </a:r>
          </a:p>
        </p:txBody>
      </p:sp>
    </p:spTree>
    <p:extLst>
      <p:ext uri="{BB962C8B-B14F-4D97-AF65-F5344CB8AC3E}">
        <p14:creationId xmlns:p14="http://schemas.microsoft.com/office/powerpoint/2010/main" val="366697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112">
            <a:extLst>
              <a:ext uri="{FF2B5EF4-FFF2-40B4-BE49-F238E27FC236}">
                <a16:creationId xmlns:a16="http://schemas.microsoft.com/office/drawing/2014/main" id="{F00B2ACD-8481-4111-B61C-1DDE68AB67D2}"/>
              </a:ext>
            </a:extLst>
          </p:cNvPr>
          <p:cNvSpPr/>
          <p:nvPr/>
        </p:nvSpPr>
        <p:spPr>
          <a:xfrm>
            <a:off x="0" y="0"/>
            <a:ext cx="12192000" cy="884921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A9BF6A-AF75-76C0-DEA1-B8B8A87E4F74}"/>
              </a:ext>
            </a:extLst>
          </p:cNvPr>
          <p:cNvSpPr txBox="1"/>
          <p:nvPr/>
        </p:nvSpPr>
        <p:spPr>
          <a:xfrm>
            <a:off x="148347" y="138129"/>
            <a:ext cx="88594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Supporting materials</a:t>
            </a:r>
          </a:p>
        </p:txBody>
      </p:sp>
      <p:sp>
        <p:nvSpPr>
          <p:cNvPr id="1080" name="Rectangle 1079">
            <a:extLst>
              <a:ext uri="{FF2B5EF4-FFF2-40B4-BE49-F238E27FC236}">
                <a16:creationId xmlns:a16="http://schemas.microsoft.com/office/drawing/2014/main" id="{078BDBB4-84CE-DBA3-DC54-225E5B9D3498}"/>
              </a:ext>
            </a:extLst>
          </p:cNvPr>
          <p:cNvSpPr/>
          <p:nvPr/>
        </p:nvSpPr>
        <p:spPr>
          <a:xfrm>
            <a:off x="0" y="6459369"/>
            <a:ext cx="12192000" cy="404761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80" name="Group 1379">
            <a:extLst>
              <a:ext uri="{FF2B5EF4-FFF2-40B4-BE49-F238E27FC236}">
                <a16:creationId xmlns:a16="http://schemas.microsoft.com/office/drawing/2014/main" id="{BAA1368F-61BF-77CB-A7D3-9552527B81E8}"/>
              </a:ext>
            </a:extLst>
          </p:cNvPr>
          <p:cNvGrpSpPr/>
          <p:nvPr/>
        </p:nvGrpSpPr>
        <p:grpSpPr>
          <a:xfrm>
            <a:off x="11097683" y="6513554"/>
            <a:ext cx="1011528" cy="296390"/>
            <a:chOff x="11097683" y="6513554"/>
            <a:chExt cx="1011528" cy="296390"/>
          </a:xfrm>
        </p:grpSpPr>
        <p:sp>
          <p:nvSpPr>
            <p:cNvPr id="1082" name="Oval 1081">
              <a:extLst>
                <a:ext uri="{FF2B5EF4-FFF2-40B4-BE49-F238E27FC236}">
                  <a16:creationId xmlns:a16="http://schemas.microsoft.com/office/drawing/2014/main" id="{C45B63B2-3090-C319-5AD1-E25DDD631276}"/>
                </a:ext>
              </a:extLst>
            </p:cNvPr>
            <p:cNvSpPr/>
            <p:nvPr/>
          </p:nvSpPr>
          <p:spPr>
            <a:xfrm>
              <a:off x="11097683" y="6513554"/>
              <a:ext cx="308091" cy="2944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4" name="Oval 1083">
              <a:extLst>
                <a:ext uri="{FF2B5EF4-FFF2-40B4-BE49-F238E27FC236}">
                  <a16:creationId xmlns:a16="http://schemas.microsoft.com/office/drawing/2014/main" id="{0E17DC78-E0CC-E450-B4B6-AC52B1CBF500}"/>
                </a:ext>
              </a:extLst>
            </p:cNvPr>
            <p:cNvSpPr/>
            <p:nvPr/>
          </p:nvSpPr>
          <p:spPr>
            <a:xfrm>
              <a:off x="11801120" y="6513554"/>
              <a:ext cx="308091" cy="2944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85" name="Graphic 1084" descr="Electric Tower outline">
              <a:extLst>
                <a:ext uri="{FF2B5EF4-FFF2-40B4-BE49-F238E27FC236}">
                  <a16:creationId xmlns:a16="http://schemas.microsoft.com/office/drawing/2014/main" id="{3AA45023-0673-FD4B-F104-F2470A584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121639" y="6536451"/>
              <a:ext cx="260179" cy="248684"/>
            </a:xfrm>
            <a:prstGeom prst="rect">
              <a:avLst/>
            </a:prstGeom>
          </p:spPr>
        </p:pic>
        <p:pic>
          <p:nvPicPr>
            <p:cNvPr id="1086" name="Graphic 1085" descr="Plugged Unplugged outline">
              <a:extLst>
                <a:ext uri="{FF2B5EF4-FFF2-40B4-BE49-F238E27FC236}">
                  <a16:creationId xmlns:a16="http://schemas.microsoft.com/office/drawing/2014/main" id="{A0D770C6-ACB2-5982-4988-94B3E0D11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11816642" y="6545140"/>
              <a:ext cx="277046" cy="264804"/>
            </a:xfrm>
            <a:prstGeom prst="rect">
              <a:avLst/>
            </a:prstGeom>
          </p:spPr>
        </p:pic>
        <p:grpSp>
          <p:nvGrpSpPr>
            <p:cNvPr id="1379" name="Group 1378">
              <a:extLst>
                <a:ext uri="{FF2B5EF4-FFF2-40B4-BE49-F238E27FC236}">
                  <a16:creationId xmlns:a16="http://schemas.microsoft.com/office/drawing/2014/main" id="{0B6F3B84-277D-3FC3-82DF-BE65F2B3C97B}"/>
                </a:ext>
              </a:extLst>
            </p:cNvPr>
            <p:cNvGrpSpPr/>
            <p:nvPr/>
          </p:nvGrpSpPr>
          <p:grpSpPr>
            <a:xfrm>
              <a:off x="11449401" y="6513554"/>
              <a:ext cx="308091" cy="294479"/>
              <a:chOff x="11449401" y="6513554"/>
              <a:chExt cx="308091" cy="294479"/>
            </a:xfrm>
          </p:grpSpPr>
          <p:sp>
            <p:nvSpPr>
              <p:cNvPr id="1083" name="Oval 1082">
                <a:extLst>
                  <a:ext uri="{FF2B5EF4-FFF2-40B4-BE49-F238E27FC236}">
                    <a16:creationId xmlns:a16="http://schemas.microsoft.com/office/drawing/2014/main" id="{5A821A81-0FCB-EEF6-0CCC-CB6014217ECC}"/>
                  </a:ext>
                </a:extLst>
              </p:cNvPr>
              <p:cNvSpPr/>
              <p:nvPr/>
            </p:nvSpPr>
            <p:spPr>
              <a:xfrm>
                <a:off x="11449401" y="6513554"/>
                <a:ext cx="308091" cy="2944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378" name="Picture 1377">
                <a:extLst>
                  <a:ext uri="{FF2B5EF4-FFF2-40B4-BE49-F238E27FC236}">
                    <a16:creationId xmlns:a16="http://schemas.microsoft.com/office/drawing/2014/main" id="{122D4072-5D9D-7948-9936-2EFA256A14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1500649" y="6548617"/>
                <a:ext cx="205593" cy="216373"/>
              </a:xfrm>
              <a:prstGeom prst="rect">
                <a:avLst/>
              </a:prstGeom>
            </p:spPr>
          </p:pic>
        </p:grpSp>
      </p:grpSp>
      <p:pic>
        <p:nvPicPr>
          <p:cNvPr id="1381" name="Picture 1380" descr="A green logo with text&#10;&#10;Description automatically generated">
            <a:extLst>
              <a:ext uri="{FF2B5EF4-FFF2-40B4-BE49-F238E27FC236}">
                <a16:creationId xmlns:a16="http://schemas.microsoft.com/office/drawing/2014/main" id="{97D87714-2992-B0CA-0E12-6819B8A97BF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605" y="163303"/>
            <a:ext cx="1294470" cy="55168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CC3C936-6C24-1161-C4F5-A9CF8BD41822}"/>
              </a:ext>
            </a:extLst>
          </p:cNvPr>
          <p:cNvSpPr/>
          <p:nvPr/>
        </p:nvSpPr>
        <p:spPr>
          <a:xfrm>
            <a:off x="202141" y="2101935"/>
            <a:ext cx="2414059" cy="649366"/>
          </a:xfrm>
          <a:prstGeom prst="rect">
            <a:avLst/>
          </a:prstGeom>
          <a:solidFill>
            <a:srgbClr val="CBDDE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08080"/>
                </a:solidFill>
              </a:rPr>
              <a:t>Scoping document &amp; terms of reference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116904-19F8-1C0A-9699-CFA74777BB34}"/>
              </a:ext>
            </a:extLst>
          </p:cNvPr>
          <p:cNvSpPr/>
          <p:nvPr/>
        </p:nvSpPr>
        <p:spPr>
          <a:xfrm>
            <a:off x="202140" y="2906021"/>
            <a:ext cx="2414059" cy="64936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rgbClr val="008080"/>
                </a:solidFill>
              </a:rPr>
              <a:t>Structured agendas, slides and question prompts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E13C3D-B59D-80BE-6E1F-02785D7AB1E4}"/>
              </a:ext>
            </a:extLst>
          </p:cNvPr>
          <p:cNvSpPr/>
          <p:nvPr/>
        </p:nvSpPr>
        <p:spPr>
          <a:xfrm>
            <a:off x="202139" y="3710107"/>
            <a:ext cx="2414059" cy="64936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08080"/>
                </a:solidFill>
              </a:rPr>
              <a:t>Background briefing notes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DCF30D-2C86-47AF-F9A2-ACBF334D837E}"/>
              </a:ext>
            </a:extLst>
          </p:cNvPr>
          <p:cNvSpPr/>
          <p:nvPr/>
        </p:nvSpPr>
        <p:spPr>
          <a:xfrm>
            <a:off x="202138" y="4488079"/>
            <a:ext cx="2414059" cy="64936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08080"/>
                </a:solidFill>
              </a:rPr>
              <a:t>Issues tracker and narrative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0229A96-5C3E-F415-00CD-0FC193DCF4A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00664" y="1187987"/>
            <a:ext cx="5793024" cy="3658355"/>
          </a:xfrm>
          <a:prstGeom prst="rect">
            <a:avLst/>
          </a:prstGeom>
          <a:ln>
            <a:solidFill>
              <a:srgbClr val="008080"/>
            </a:solidFill>
          </a:ln>
          <a:scene3d>
            <a:camera prst="perspectiveRight"/>
            <a:lightRig rig="threePt" dir="t"/>
          </a:scene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AEF63FC-4736-75A3-F85E-2846121F248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42222" y="2057339"/>
            <a:ext cx="5965591" cy="4110927"/>
          </a:xfrm>
          <a:prstGeom prst="rect">
            <a:avLst/>
          </a:prstGeom>
          <a:ln>
            <a:solidFill>
              <a:srgbClr val="008080"/>
            </a:solidFill>
          </a:ln>
          <a:scene3d>
            <a:camera prst="perspective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22836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112">
            <a:extLst>
              <a:ext uri="{FF2B5EF4-FFF2-40B4-BE49-F238E27FC236}">
                <a16:creationId xmlns:a16="http://schemas.microsoft.com/office/drawing/2014/main" id="{F00B2ACD-8481-4111-B61C-1DDE68AB67D2}"/>
              </a:ext>
            </a:extLst>
          </p:cNvPr>
          <p:cNvSpPr/>
          <p:nvPr/>
        </p:nvSpPr>
        <p:spPr>
          <a:xfrm>
            <a:off x="0" y="0"/>
            <a:ext cx="12192000" cy="884921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A9BF6A-AF75-76C0-DEA1-B8B8A87E4F74}"/>
              </a:ext>
            </a:extLst>
          </p:cNvPr>
          <p:cNvSpPr txBox="1"/>
          <p:nvPr/>
        </p:nvSpPr>
        <p:spPr>
          <a:xfrm>
            <a:off x="148347" y="138129"/>
            <a:ext cx="88594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Supporting materials</a:t>
            </a:r>
          </a:p>
        </p:txBody>
      </p:sp>
      <p:sp>
        <p:nvSpPr>
          <p:cNvPr id="1080" name="Rectangle 1079">
            <a:extLst>
              <a:ext uri="{FF2B5EF4-FFF2-40B4-BE49-F238E27FC236}">
                <a16:creationId xmlns:a16="http://schemas.microsoft.com/office/drawing/2014/main" id="{078BDBB4-84CE-DBA3-DC54-225E5B9D3498}"/>
              </a:ext>
            </a:extLst>
          </p:cNvPr>
          <p:cNvSpPr/>
          <p:nvPr/>
        </p:nvSpPr>
        <p:spPr>
          <a:xfrm>
            <a:off x="0" y="6459369"/>
            <a:ext cx="12192000" cy="404761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80" name="Group 1379">
            <a:extLst>
              <a:ext uri="{FF2B5EF4-FFF2-40B4-BE49-F238E27FC236}">
                <a16:creationId xmlns:a16="http://schemas.microsoft.com/office/drawing/2014/main" id="{BAA1368F-61BF-77CB-A7D3-9552527B81E8}"/>
              </a:ext>
            </a:extLst>
          </p:cNvPr>
          <p:cNvGrpSpPr/>
          <p:nvPr/>
        </p:nvGrpSpPr>
        <p:grpSpPr>
          <a:xfrm>
            <a:off x="11097683" y="6513554"/>
            <a:ext cx="1011528" cy="296390"/>
            <a:chOff x="11097683" y="6513554"/>
            <a:chExt cx="1011528" cy="296390"/>
          </a:xfrm>
        </p:grpSpPr>
        <p:sp>
          <p:nvSpPr>
            <p:cNvPr id="1082" name="Oval 1081">
              <a:extLst>
                <a:ext uri="{FF2B5EF4-FFF2-40B4-BE49-F238E27FC236}">
                  <a16:creationId xmlns:a16="http://schemas.microsoft.com/office/drawing/2014/main" id="{C45B63B2-3090-C319-5AD1-E25DDD631276}"/>
                </a:ext>
              </a:extLst>
            </p:cNvPr>
            <p:cNvSpPr/>
            <p:nvPr/>
          </p:nvSpPr>
          <p:spPr>
            <a:xfrm>
              <a:off x="11097683" y="6513554"/>
              <a:ext cx="308091" cy="2944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4" name="Oval 1083">
              <a:extLst>
                <a:ext uri="{FF2B5EF4-FFF2-40B4-BE49-F238E27FC236}">
                  <a16:creationId xmlns:a16="http://schemas.microsoft.com/office/drawing/2014/main" id="{0E17DC78-E0CC-E450-B4B6-AC52B1CBF500}"/>
                </a:ext>
              </a:extLst>
            </p:cNvPr>
            <p:cNvSpPr/>
            <p:nvPr/>
          </p:nvSpPr>
          <p:spPr>
            <a:xfrm>
              <a:off x="11801120" y="6513554"/>
              <a:ext cx="308091" cy="2944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85" name="Graphic 1084" descr="Electric Tower outline">
              <a:extLst>
                <a:ext uri="{FF2B5EF4-FFF2-40B4-BE49-F238E27FC236}">
                  <a16:creationId xmlns:a16="http://schemas.microsoft.com/office/drawing/2014/main" id="{3AA45023-0673-FD4B-F104-F2470A584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121639" y="6536451"/>
              <a:ext cx="260179" cy="248684"/>
            </a:xfrm>
            <a:prstGeom prst="rect">
              <a:avLst/>
            </a:prstGeom>
          </p:spPr>
        </p:pic>
        <p:pic>
          <p:nvPicPr>
            <p:cNvPr id="1086" name="Graphic 1085" descr="Plugged Unplugged outline">
              <a:extLst>
                <a:ext uri="{FF2B5EF4-FFF2-40B4-BE49-F238E27FC236}">
                  <a16:creationId xmlns:a16="http://schemas.microsoft.com/office/drawing/2014/main" id="{A0D770C6-ACB2-5982-4988-94B3E0D11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11816642" y="6545140"/>
              <a:ext cx="277046" cy="264804"/>
            </a:xfrm>
            <a:prstGeom prst="rect">
              <a:avLst/>
            </a:prstGeom>
          </p:spPr>
        </p:pic>
        <p:grpSp>
          <p:nvGrpSpPr>
            <p:cNvPr id="1379" name="Group 1378">
              <a:extLst>
                <a:ext uri="{FF2B5EF4-FFF2-40B4-BE49-F238E27FC236}">
                  <a16:creationId xmlns:a16="http://schemas.microsoft.com/office/drawing/2014/main" id="{0B6F3B84-277D-3FC3-82DF-BE65F2B3C97B}"/>
                </a:ext>
              </a:extLst>
            </p:cNvPr>
            <p:cNvGrpSpPr/>
            <p:nvPr/>
          </p:nvGrpSpPr>
          <p:grpSpPr>
            <a:xfrm>
              <a:off x="11449401" y="6513554"/>
              <a:ext cx="308091" cy="294479"/>
              <a:chOff x="11449401" y="6513554"/>
              <a:chExt cx="308091" cy="294479"/>
            </a:xfrm>
          </p:grpSpPr>
          <p:sp>
            <p:nvSpPr>
              <p:cNvPr id="1083" name="Oval 1082">
                <a:extLst>
                  <a:ext uri="{FF2B5EF4-FFF2-40B4-BE49-F238E27FC236}">
                    <a16:creationId xmlns:a16="http://schemas.microsoft.com/office/drawing/2014/main" id="{5A821A81-0FCB-EEF6-0CCC-CB6014217ECC}"/>
                  </a:ext>
                </a:extLst>
              </p:cNvPr>
              <p:cNvSpPr/>
              <p:nvPr/>
            </p:nvSpPr>
            <p:spPr>
              <a:xfrm>
                <a:off x="11449401" y="6513554"/>
                <a:ext cx="308091" cy="2944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378" name="Picture 1377">
                <a:extLst>
                  <a:ext uri="{FF2B5EF4-FFF2-40B4-BE49-F238E27FC236}">
                    <a16:creationId xmlns:a16="http://schemas.microsoft.com/office/drawing/2014/main" id="{122D4072-5D9D-7948-9936-2EFA256A14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1500649" y="6548617"/>
                <a:ext cx="205593" cy="216373"/>
              </a:xfrm>
              <a:prstGeom prst="rect">
                <a:avLst/>
              </a:prstGeom>
            </p:spPr>
          </p:pic>
        </p:grpSp>
      </p:grpSp>
      <p:pic>
        <p:nvPicPr>
          <p:cNvPr id="1381" name="Picture 1380" descr="A green logo with text&#10;&#10;Description automatically generated">
            <a:extLst>
              <a:ext uri="{FF2B5EF4-FFF2-40B4-BE49-F238E27FC236}">
                <a16:creationId xmlns:a16="http://schemas.microsoft.com/office/drawing/2014/main" id="{97D87714-2992-B0CA-0E12-6819B8A97BF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605" y="163303"/>
            <a:ext cx="1294470" cy="55168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CC3C936-6C24-1161-C4F5-A9CF8BD41822}"/>
              </a:ext>
            </a:extLst>
          </p:cNvPr>
          <p:cNvSpPr/>
          <p:nvPr/>
        </p:nvSpPr>
        <p:spPr>
          <a:xfrm>
            <a:off x="202141" y="2101935"/>
            <a:ext cx="2414059" cy="64936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08080"/>
                </a:solidFill>
              </a:rPr>
              <a:t>Scoping document &amp; terms of reference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116904-19F8-1C0A-9699-CFA74777BB34}"/>
              </a:ext>
            </a:extLst>
          </p:cNvPr>
          <p:cNvSpPr/>
          <p:nvPr/>
        </p:nvSpPr>
        <p:spPr>
          <a:xfrm>
            <a:off x="202140" y="2906021"/>
            <a:ext cx="2414059" cy="649366"/>
          </a:xfrm>
          <a:prstGeom prst="rect">
            <a:avLst/>
          </a:prstGeom>
          <a:solidFill>
            <a:srgbClr val="CBDDE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rgbClr val="008080"/>
                </a:solidFill>
              </a:rPr>
              <a:t>Structured agendas, slides and question prompts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E13C3D-B59D-80BE-6E1F-02785D7AB1E4}"/>
              </a:ext>
            </a:extLst>
          </p:cNvPr>
          <p:cNvSpPr/>
          <p:nvPr/>
        </p:nvSpPr>
        <p:spPr>
          <a:xfrm>
            <a:off x="202139" y="3710107"/>
            <a:ext cx="2414059" cy="64936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08080"/>
                </a:solidFill>
              </a:rPr>
              <a:t>Background briefing notes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DCF30D-2C86-47AF-F9A2-ACBF334D837E}"/>
              </a:ext>
            </a:extLst>
          </p:cNvPr>
          <p:cNvSpPr/>
          <p:nvPr/>
        </p:nvSpPr>
        <p:spPr>
          <a:xfrm>
            <a:off x="202138" y="4488079"/>
            <a:ext cx="2414059" cy="64936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08080"/>
                </a:solidFill>
              </a:rPr>
              <a:t>Issues tracker and narrative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0D27E0-A98E-CEDF-5E0B-50F1AB3DF3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02031" y="1350757"/>
            <a:ext cx="3402161" cy="4751294"/>
          </a:xfrm>
          <a:prstGeom prst="rect">
            <a:avLst/>
          </a:prstGeom>
          <a:ln>
            <a:solidFill>
              <a:srgbClr val="008080"/>
            </a:solidFill>
          </a:ln>
          <a:scene3d>
            <a:camera prst="perspectiveRight"/>
            <a:lightRig rig="threePt" dir="t"/>
          </a:scene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646A029-970B-AED0-A61E-3320F0432E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45082" y="1407691"/>
            <a:ext cx="3189745" cy="4561501"/>
          </a:xfrm>
          <a:prstGeom prst="rect">
            <a:avLst/>
          </a:prstGeom>
          <a:ln>
            <a:solidFill>
              <a:srgbClr val="008080"/>
            </a:solidFill>
          </a:ln>
          <a:scene3d>
            <a:camera prst="perspective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17304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EBCA30F-4E10-35A9-890F-EB99575D0B7C}"/>
              </a:ext>
            </a:extLst>
          </p:cNvPr>
          <p:cNvSpPr/>
          <p:nvPr/>
        </p:nvSpPr>
        <p:spPr>
          <a:xfrm>
            <a:off x="0" y="0"/>
            <a:ext cx="12192000" cy="884921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B0DB8F-B243-BD55-0D2D-D05791CB1CD8}"/>
              </a:ext>
            </a:extLst>
          </p:cNvPr>
          <p:cNvSpPr txBox="1"/>
          <p:nvPr/>
        </p:nvSpPr>
        <p:spPr>
          <a:xfrm>
            <a:off x="148347" y="138129"/>
            <a:ext cx="88594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Background and objectives</a:t>
            </a:r>
          </a:p>
        </p:txBody>
      </p:sp>
      <p:pic>
        <p:nvPicPr>
          <p:cNvPr id="12" name="Picture 11" descr="A green logo with text&#10;&#10;Description automatically generated">
            <a:extLst>
              <a:ext uri="{FF2B5EF4-FFF2-40B4-BE49-F238E27FC236}">
                <a16:creationId xmlns:a16="http://schemas.microsoft.com/office/drawing/2014/main" id="{851E0DD2-6945-D3CF-C119-9ADD4C11C91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605" y="163303"/>
            <a:ext cx="1294470" cy="551688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721B7EC5-7C52-A3CC-3296-324DFD0A03EB}"/>
              </a:ext>
            </a:extLst>
          </p:cNvPr>
          <p:cNvGrpSpPr/>
          <p:nvPr/>
        </p:nvGrpSpPr>
        <p:grpSpPr>
          <a:xfrm>
            <a:off x="291948" y="3463732"/>
            <a:ext cx="11499548" cy="1527451"/>
            <a:chOff x="291948" y="3852838"/>
            <a:chExt cx="11499548" cy="1674611"/>
          </a:xfrm>
        </p:grpSpPr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id="{FB1253E8-5F69-7A01-2E0D-7917D6CDE30E}"/>
                </a:ext>
              </a:extLst>
            </p:cNvPr>
            <p:cNvSpPr/>
            <p:nvPr/>
          </p:nvSpPr>
          <p:spPr>
            <a:xfrm>
              <a:off x="374617" y="3852838"/>
              <a:ext cx="3695401" cy="1674611"/>
            </a:xfrm>
            <a:custGeom>
              <a:avLst/>
              <a:gdLst>
                <a:gd name="connsiteX0" fmla="*/ 0 w 3695401"/>
                <a:gd name="connsiteY0" fmla="*/ 0 h 1622873"/>
                <a:gd name="connsiteX1" fmla="*/ 3695401 w 3695401"/>
                <a:gd name="connsiteY1" fmla="*/ 0 h 1622873"/>
                <a:gd name="connsiteX2" fmla="*/ 3695401 w 3695401"/>
                <a:gd name="connsiteY2" fmla="*/ 1622873 h 1622873"/>
                <a:gd name="connsiteX3" fmla="*/ 0 w 3695401"/>
                <a:gd name="connsiteY3" fmla="*/ 1622873 h 1622873"/>
                <a:gd name="connsiteX4" fmla="*/ 0 w 3695401"/>
                <a:gd name="connsiteY4" fmla="*/ 1153637 h 1622873"/>
                <a:gd name="connsiteX5" fmla="*/ 68226 w 3695401"/>
                <a:gd name="connsiteY5" fmla="*/ 1146666 h 1622873"/>
                <a:gd name="connsiteX6" fmla="*/ 348761 w 3695401"/>
                <a:gd name="connsiteY6" fmla="*/ 797766 h 1622873"/>
                <a:gd name="connsiteX7" fmla="*/ 68226 w 3695401"/>
                <a:gd name="connsiteY7" fmla="*/ 448866 h 1622873"/>
                <a:gd name="connsiteX8" fmla="*/ 0 w 3695401"/>
                <a:gd name="connsiteY8" fmla="*/ 441895 h 1622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95401" h="1622873">
                  <a:moveTo>
                    <a:pt x="0" y="0"/>
                  </a:moveTo>
                  <a:lnTo>
                    <a:pt x="3695401" y="0"/>
                  </a:lnTo>
                  <a:lnTo>
                    <a:pt x="3695401" y="1622873"/>
                  </a:lnTo>
                  <a:lnTo>
                    <a:pt x="0" y="1622873"/>
                  </a:lnTo>
                  <a:lnTo>
                    <a:pt x="0" y="1153637"/>
                  </a:lnTo>
                  <a:lnTo>
                    <a:pt x="68226" y="1146666"/>
                  </a:lnTo>
                  <a:cubicBezTo>
                    <a:pt x="228327" y="1113457"/>
                    <a:pt x="348761" y="969868"/>
                    <a:pt x="348761" y="797766"/>
                  </a:cubicBezTo>
                  <a:cubicBezTo>
                    <a:pt x="348761" y="625664"/>
                    <a:pt x="228327" y="482075"/>
                    <a:pt x="68226" y="448866"/>
                  </a:cubicBezTo>
                  <a:lnTo>
                    <a:pt x="0" y="441895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808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1"/>
              <a:r>
                <a:rPr lang="en-GB">
                  <a:solidFill>
                    <a:srgbClr val="00808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There’s significant strategic risks to the grid, and they threaten to worsen as more sources of demand and supply aims to connect.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A37E3E0-110D-EBE0-AF8A-757073F29B43}"/>
                </a:ext>
              </a:extLst>
            </p:cNvPr>
            <p:cNvSpPr txBox="1"/>
            <p:nvPr/>
          </p:nvSpPr>
          <p:spPr>
            <a:xfrm>
              <a:off x="291948" y="4407161"/>
              <a:ext cx="33074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2800" b="1">
                  <a:solidFill>
                    <a:srgbClr val="00808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1</a:t>
              </a: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636F433F-1059-64C2-5F92-F6B03C405048}"/>
                </a:ext>
              </a:extLst>
            </p:cNvPr>
            <p:cNvSpPr/>
            <p:nvPr/>
          </p:nvSpPr>
          <p:spPr>
            <a:xfrm>
              <a:off x="4235356" y="3852838"/>
              <a:ext cx="3695401" cy="1674611"/>
            </a:xfrm>
            <a:custGeom>
              <a:avLst/>
              <a:gdLst>
                <a:gd name="connsiteX0" fmla="*/ 0 w 3695401"/>
                <a:gd name="connsiteY0" fmla="*/ 0 h 1622873"/>
                <a:gd name="connsiteX1" fmla="*/ 3695401 w 3695401"/>
                <a:gd name="connsiteY1" fmla="*/ 0 h 1622873"/>
                <a:gd name="connsiteX2" fmla="*/ 3695401 w 3695401"/>
                <a:gd name="connsiteY2" fmla="*/ 1622873 h 1622873"/>
                <a:gd name="connsiteX3" fmla="*/ 0 w 3695401"/>
                <a:gd name="connsiteY3" fmla="*/ 1622873 h 1622873"/>
                <a:gd name="connsiteX4" fmla="*/ 0 w 3695401"/>
                <a:gd name="connsiteY4" fmla="*/ 1153637 h 1622873"/>
                <a:gd name="connsiteX5" fmla="*/ 68226 w 3695401"/>
                <a:gd name="connsiteY5" fmla="*/ 1146666 h 1622873"/>
                <a:gd name="connsiteX6" fmla="*/ 348761 w 3695401"/>
                <a:gd name="connsiteY6" fmla="*/ 797766 h 1622873"/>
                <a:gd name="connsiteX7" fmla="*/ 68226 w 3695401"/>
                <a:gd name="connsiteY7" fmla="*/ 448866 h 1622873"/>
                <a:gd name="connsiteX8" fmla="*/ 0 w 3695401"/>
                <a:gd name="connsiteY8" fmla="*/ 441895 h 1622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95401" h="1622873">
                  <a:moveTo>
                    <a:pt x="0" y="0"/>
                  </a:moveTo>
                  <a:lnTo>
                    <a:pt x="3695401" y="0"/>
                  </a:lnTo>
                  <a:lnTo>
                    <a:pt x="3695401" y="1622873"/>
                  </a:lnTo>
                  <a:lnTo>
                    <a:pt x="0" y="1622873"/>
                  </a:lnTo>
                  <a:lnTo>
                    <a:pt x="0" y="1153637"/>
                  </a:lnTo>
                  <a:lnTo>
                    <a:pt x="68226" y="1146666"/>
                  </a:lnTo>
                  <a:cubicBezTo>
                    <a:pt x="228327" y="1113457"/>
                    <a:pt x="348761" y="969868"/>
                    <a:pt x="348761" y="797766"/>
                  </a:cubicBezTo>
                  <a:cubicBezTo>
                    <a:pt x="348761" y="625664"/>
                    <a:pt x="228327" y="482075"/>
                    <a:pt x="68226" y="448866"/>
                  </a:cubicBezTo>
                  <a:lnTo>
                    <a:pt x="0" y="441895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808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1"/>
              <a:r>
                <a:rPr lang="en-GB">
                  <a:solidFill>
                    <a:srgbClr val="00808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There is a significant programme of reform underway nationally from Government, Ofgem and network companies.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DA44F2-6A34-5064-9987-E93ED0B6DF71}"/>
                </a:ext>
              </a:extLst>
            </p:cNvPr>
            <p:cNvSpPr txBox="1"/>
            <p:nvPr/>
          </p:nvSpPr>
          <p:spPr>
            <a:xfrm>
              <a:off x="4152687" y="4407161"/>
              <a:ext cx="33074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2800" b="1">
                  <a:solidFill>
                    <a:srgbClr val="00808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2</a:t>
              </a: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6E11890-0FF5-6CC9-8CD6-6BE58F4E9CF7}"/>
                </a:ext>
              </a:extLst>
            </p:cNvPr>
            <p:cNvSpPr/>
            <p:nvPr/>
          </p:nvSpPr>
          <p:spPr>
            <a:xfrm>
              <a:off x="8096095" y="3852838"/>
              <a:ext cx="3695401" cy="1674611"/>
            </a:xfrm>
            <a:custGeom>
              <a:avLst/>
              <a:gdLst>
                <a:gd name="connsiteX0" fmla="*/ 0 w 3695401"/>
                <a:gd name="connsiteY0" fmla="*/ 0 h 1622873"/>
                <a:gd name="connsiteX1" fmla="*/ 3695401 w 3695401"/>
                <a:gd name="connsiteY1" fmla="*/ 0 h 1622873"/>
                <a:gd name="connsiteX2" fmla="*/ 3695401 w 3695401"/>
                <a:gd name="connsiteY2" fmla="*/ 1622873 h 1622873"/>
                <a:gd name="connsiteX3" fmla="*/ 0 w 3695401"/>
                <a:gd name="connsiteY3" fmla="*/ 1622873 h 1622873"/>
                <a:gd name="connsiteX4" fmla="*/ 0 w 3695401"/>
                <a:gd name="connsiteY4" fmla="*/ 1153637 h 1622873"/>
                <a:gd name="connsiteX5" fmla="*/ 68226 w 3695401"/>
                <a:gd name="connsiteY5" fmla="*/ 1146666 h 1622873"/>
                <a:gd name="connsiteX6" fmla="*/ 348761 w 3695401"/>
                <a:gd name="connsiteY6" fmla="*/ 797766 h 1622873"/>
                <a:gd name="connsiteX7" fmla="*/ 68226 w 3695401"/>
                <a:gd name="connsiteY7" fmla="*/ 448866 h 1622873"/>
                <a:gd name="connsiteX8" fmla="*/ 0 w 3695401"/>
                <a:gd name="connsiteY8" fmla="*/ 441895 h 1622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95401" h="1622873">
                  <a:moveTo>
                    <a:pt x="0" y="0"/>
                  </a:moveTo>
                  <a:lnTo>
                    <a:pt x="3695401" y="0"/>
                  </a:lnTo>
                  <a:lnTo>
                    <a:pt x="3695401" y="1622873"/>
                  </a:lnTo>
                  <a:lnTo>
                    <a:pt x="0" y="1622873"/>
                  </a:lnTo>
                  <a:lnTo>
                    <a:pt x="0" y="1153637"/>
                  </a:lnTo>
                  <a:lnTo>
                    <a:pt x="68226" y="1146666"/>
                  </a:lnTo>
                  <a:cubicBezTo>
                    <a:pt x="228327" y="1113457"/>
                    <a:pt x="348761" y="969868"/>
                    <a:pt x="348761" y="797766"/>
                  </a:cubicBezTo>
                  <a:cubicBezTo>
                    <a:pt x="348761" y="625664"/>
                    <a:pt x="228327" y="482075"/>
                    <a:pt x="68226" y="448866"/>
                  </a:cubicBezTo>
                  <a:lnTo>
                    <a:pt x="0" y="441895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808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1"/>
              <a:r>
                <a:rPr lang="en-GB">
                  <a:solidFill>
                    <a:srgbClr val="00808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This presents significant opportunities for the council to play a more strategic role in the emerging future energy system.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9C10722-F867-A03C-66D0-9401F6D946FB}"/>
                </a:ext>
              </a:extLst>
            </p:cNvPr>
            <p:cNvSpPr txBox="1"/>
            <p:nvPr/>
          </p:nvSpPr>
          <p:spPr>
            <a:xfrm>
              <a:off x="8013426" y="4407161"/>
              <a:ext cx="33074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2800" b="1">
                  <a:solidFill>
                    <a:srgbClr val="00808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3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6B40F47-1520-B3DC-5E1A-1B785F99C523}"/>
              </a:ext>
            </a:extLst>
          </p:cNvPr>
          <p:cNvSpPr txBox="1"/>
          <p:nvPr/>
        </p:nvSpPr>
        <p:spPr>
          <a:xfrm>
            <a:off x="452436" y="2968006"/>
            <a:ext cx="9301164" cy="465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>
                <a:solidFill>
                  <a:srgbClr val="00808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It aimed to convey and elaborate on three fundamental points: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2B35F2-2BB6-0447-53C6-4FCECBC9802B}"/>
              </a:ext>
            </a:extLst>
          </p:cNvPr>
          <p:cNvSpPr/>
          <p:nvPr/>
        </p:nvSpPr>
        <p:spPr>
          <a:xfrm>
            <a:off x="0" y="6459369"/>
            <a:ext cx="12192000" cy="404761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DC55441-CF67-F68F-C3F1-08B6B0D49F80}"/>
              </a:ext>
            </a:extLst>
          </p:cNvPr>
          <p:cNvGrpSpPr/>
          <p:nvPr/>
        </p:nvGrpSpPr>
        <p:grpSpPr>
          <a:xfrm>
            <a:off x="11097683" y="6513554"/>
            <a:ext cx="1011528" cy="296390"/>
            <a:chOff x="11097683" y="6513554"/>
            <a:chExt cx="1011528" cy="29639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FE9A6DB-AD7C-CB78-2344-F55D0FE6A570}"/>
                </a:ext>
              </a:extLst>
            </p:cNvPr>
            <p:cNvSpPr/>
            <p:nvPr/>
          </p:nvSpPr>
          <p:spPr>
            <a:xfrm>
              <a:off x="11097683" y="6513554"/>
              <a:ext cx="308091" cy="2944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E6AA877-3C67-AF55-B910-D95638E517AA}"/>
                </a:ext>
              </a:extLst>
            </p:cNvPr>
            <p:cNvSpPr/>
            <p:nvPr/>
          </p:nvSpPr>
          <p:spPr>
            <a:xfrm>
              <a:off x="11801120" y="6513554"/>
              <a:ext cx="308091" cy="2944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9" name="Graphic 18" descr="Electric Tower outline">
              <a:extLst>
                <a:ext uri="{FF2B5EF4-FFF2-40B4-BE49-F238E27FC236}">
                  <a16:creationId xmlns:a16="http://schemas.microsoft.com/office/drawing/2014/main" id="{7ADAAB6D-9905-FD8F-1C33-D7144D03C7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121639" y="6536451"/>
              <a:ext cx="260179" cy="248684"/>
            </a:xfrm>
            <a:prstGeom prst="rect">
              <a:avLst/>
            </a:prstGeom>
          </p:spPr>
        </p:pic>
        <p:pic>
          <p:nvPicPr>
            <p:cNvPr id="21" name="Graphic 20" descr="Plugged Unplugged outline">
              <a:extLst>
                <a:ext uri="{FF2B5EF4-FFF2-40B4-BE49-F238E27FC236}">
                  <a16:creationId xmlns:a16="http://schemas.microsoft.com/office/drawing/2014/main" id="{C73A6206-020E-4CC8-83D0-82071D06EC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0800000">
              <a:off x="11816642" y="6545140"/>
              <a:ext cx="277046" cy="264804"/>
            </a:xfrm>
            <a:prstGeom prst="rect">
              <a:avLst/>
            </a:prstGeom>
          </p:spPr>
        </p:pic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F233159-2D34-5E83-4076-95FBB04A493D}"/>
                </a:ext>
              </a:extLst>
            </p:cNvPr>
            <p:cNvGrpSpPr/>
            <p:nvPr/>
          </p:nvGrpSpPr>
          <p:grpSpPr>
            <a:xfrm>
              <a:off x="11449401" y="6513554"/>
              <a:ext cx="308091" cy="294479"/>
              <a:chOff x="11449401" y="6513554"/>
              <a:chExt cx="308091" cy="294479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EE8BD2D6-F3C8-BA76-5F00-8C164D65CD6C}"/>
                  </a:ext>
                </a:extLst>
              </p:cNvPr>
              <p:cNvSpPr/>
              <p:nvPr/>
            </p:nvSpPr>
            <p:spPr>
              <a:xfrm>
                <a:off x="11449401" y="6513554"/>
                <a:ext cx="308091" cy="2944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99B75B15-5AD2-FFFE-C880-CA6E7E57E9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1500649" y="6548617"/>
                <a:ext cx="205593" cy="216373"/>
              </a:xfrm>
              <a:prstGeom prst="rect">
                <a:avLst/>
              </a:prstGeom>
            </p:spPr>
          </p:pic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397A966-0281-00BE-D639-2F26C8B94B9C}"/>
              </a:ext>
            </a:extLst>
          </p:cNvPr>
          <p:cNvSpPr txBox="1"/>
          <p:nvPr/>
        </p:nvSpPr>
        <p:spPr>
          <a:xfrm>
            <a:off x="245470" y="840535"/>
            <a:ext cx="9301164" cy="465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>
                <a:solidFill>
                  <a:srgbClr val="00808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Main objectives: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863CF30-7FD8-AD71-A2ED-6786116ABEBB}"/>
              </a:ext>
            </a:extLst>
          </p:cNvPr>
          <p:cNvGrpSpPr/>
          <p:nvPr/>
        </p:nvGrpSpPr>
        <p:grpSpPr>
          <a:xfrm>
            <a:off x="268631" y="1301386"/>
            <a:ext cx="11499548" cy="1527450"/>
            <a:chOff x="268631" y="1379205"/>
            <a:chExt cx="11499548" cy="2013509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43A16A2-57CC-6CD5-F812-16E91F016937}"/>
                </a:ext>
              </a:extLst>
            </p:cNvPr>
            <p:cNvGrpSpPr/>
            <p:nvPr/>
          </p:nvGrpSpPr>
          <p:grpSpPr>
            <a:xfrm>
              <a:off x="268631" y="1379205"/>
              <a:ext cx="3778070" cy="2013509"/>
              <a:chOff x="369768" y="3742766"/>
              <a:chExt cx="3778070" cy="2013509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8CB001A9-48A7-FE03-FFB8-E72C1F86B742}"/>
                  </a:ext>
                </a:extLst>
              </p:cNvPr>
              <p:cNvSpPr/>
              <p:nvPr/>
            </p:nvSpPr>
            <p:spPr>
              <a:xfrm>
                <a:off x="452437" y="3742766"/>
                <a:ext cx="3695401" cy="2013509"/>
              </a:xfrm>
              <a:custGeom>
                <a:avLst/>
                <a:gdLst>
                  <a:gd name="connsiteX0" fmla="*/ 0 w 3695401"/>
                  <a:gd name="connsiteY0" fmla="*/ 0 h 1622873"/>
                  <a:gd name="connsiteX1" fmla="*/ 3695401 w 3695401"/>
                  <a:gd name="connsiteY1" fmla="*/ 0 h 1622873"/>
                  <a:gd name="connsiteX2" fmla="*/ 3695401 w 3695401"/>
                  <a:gd name="connsiteY2" fmla="*/ 1622873 h 1622873"/>
                  <a:gd name="connsiteX3" fmla="*/ 0 w 3695401"/>
                  <a:gd name="connsiteY3" fmla="*/ 1622873 h 1622873"/>
                  <a:gd name="connsiteX4" fmla="*/ 0 w 3695401"/>
                  <a:gd name="connsiteY4" fmla="*/ 1153637 h 1622873"/>
                  <a:gd name="connsiteX5" fmla="*/ 68226 w 3695401"/>
                  <a:gd name="connsiteY5" fmla="*/ 1146666 h 1622873"/>
                  <a:gd name="connsiteX6" fmla="*/ 348761 w 3695401"/>
                  <a:gd name="connsiteY6" fmla="*/ 797766 h 1622873"/>
                  <a:gd name="connsiteX7" fmla="*/ 68226 w 3695401"/>
                  <a:gd name="connsiteY7" fmla="*/ 448866 h 1622873"/>
                  <a:gd name="connsiteX8" fmla="*/ 0 w 3695401"/>
                  <a:gd name="connsiteY8" fmla="*/ 441895 h 1622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5401" h="1622873">
                    <a:moveTo>
                      <a:pt x="0" y="0"/>
                    </a:moveTo>
                    <a:lnTo>
                      <a:pt x="3695401" y="0"/>
                    </a:lnTo>
                    <a:lnTo>
                      <a:pt x="3695401" y="1622873"/>
                    </a:lnTo>
                    <a:lnTo>
                      <a:pt x="0" y="1622873"/>
                    </a:lnTo>
                    <a:lnTo>
                      <a:pt x="0" y="1153637"/>
                    </a:lnTo>
                    <a:lnTo>
                      <a:pt x="68226" y="1146666"/>
                    </a:lnTo>
                    <a:cubicBezTo>
                      <a:pt x="228327" y="1113457"/>
                      <a:pt x="348761" y="969868"/>
                      <a:pt x="348761" y="797766"/>
                    </a:cubicBezTo>
                    <a:cubicBezTo>
                      <a:pt x="348761" y="625664"/>
                      <a:pt x="228327" y="482075"/>
                      <a:pt x="68226" y="448866"/>
                    </a:cubicBezTo>
                    <a:lnTo>
                      <a:pt x="0" y="441895"/>
                    </a:lnTo>
                    <a:close/>
                  </a:path>
                </a:pathLst>
              </a:cu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lvl="1"/>
                <a:r>
                  <a:rPr lang="en-GB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Grow understanding and awareness of the issues to enable better engagement and advocacy;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7BB4D16-2FFA-624B-9AB9-ECA6BFA254FE}"/>
                  </a:ext>
                </a:extLst>
              </p:cNvPr>
              <p:cNvSpPr txBox="1"/>
              <p:nvPr/>
            </p:nvSpPr>
            <p:spPr>
              <a:xfrm>
                <a:off x="369768" y="4454417"/>
                <a:ext cx="3307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1">
                    <a:solidFill>
                      <a:srgbClr val="00808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1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D415600-4D67-D832-41FB-08C7945A65E4}"/>
                </a:ext>
              </a:extLst>
            </p:cNvPr>
            <p:cNvGrpSpPr/>
            <p:nvPr/>
          </p:nvGrpSpPr>
          <p:grpSpPr>
            <a:xfrm>
              <a:off x="4129370" y="1379205"/>
              <a:ext cx="3778070" cy="2013509"/>
              <a:chOff x="4230507" y="3742766"/>
              <a:chExt cx="3778070" cy="2013509"/>
            </a:xfrm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FEAD6B21-AC99-AB56-9995-F50FA027C986}"/>
                  </a:ext>
                </a:extLst>
              </p:cNvPr>
              <p:cNvSpPr/>
              <p:nvPr/>
            </p:nvSpPr>
            <p:spPr>
              <a:xfrm>
                <a:off x="4313176" y="3742766"/>
                <a:ext cx="3695401" cy="2013509"/>
              </a:xfrm>
              <a:custGeom>
                <a:avLst/>
                <a:gdLst>
                  <a:gd name="connsiteX0" fmla="*/ 0 w 3695401"/>
                  <a:gd name="connsiteY0" fmla="*/ 0 h 1622873"/>
                  <a:gd name="connsiteX1" fmla="*/ 3695401 w 3695401"/>
                  <a:gd name="connsiteY1" fmla="*/ 0 h 1622873"/>
                  <a:gd name="connsiteX2" fmla="*/ 3695401 w 3695401"/>
                  <a:gd name="connsiteY2" fmla="*/ 1622873 h 1622873"/>
                  <a:gd name="connsiteX3" fmla="*/ 0 w 3695401"/>
                  <a:gd name="connsiteY3" fmla="*/ 1622873 h 1622873"/>
                  <a:gd name="connsiteX4" fmla="*/ 0 w 3695401"/>
                  <a:gd name="connsiteY4" fmla="*/ 1153637 h 1622873"/>
                  <a:gd name="connsiteX5" fmla="*/ 68226 w 3695401"/>
                  <a:gd name="connsiteY5" fmla="*/ 1146666 h 1622873"/>
                  <a:gd name="connsiteX6" fmla="*/ 348761 w 3695401"/>
                  <a:gd name="connsiteY6" fmla="*/ 797766 h 1622873"/>
                  <a:gd name="connsiteX7" fmla="*/ 68226 w 3695401"/>
                  <a:gd name="connsiteY7" fmla="*/ 448866 h 1622873"/>
                  <a:gd name="connsiteX8" fmla="*/ 0 w 3695401"/>
                  <a:gd name="connsiteY8" fmla="*/ 441895 h 1622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5401" h="1622873">
                    <a:moveTo>
                      <a:pt x="0" y="0"/>
                    </a:moveTo>
                    <a:lnTo>
                      <a:pt x="3695401" y="0"/>
                    </a:lnTo>
                    <a:lnTo>
                      <a:pt x="3695401" y="1622873"/>
                    </a:lnTo>
                    <a:lnTo>
                      <a:pt x="0" y="1622873"/>
                    </a:lnTo>
                    <a:lnTo>
                      <a:pt x="0" y="1153637"/>
                    </a:lnTo>
                    <a:lnTo>
                      <a:pt x="68226" y="1146666"/>
                    </a:lnTo>
                    <a:cubicBezTo>
                      <a:pt x="228327" y="1113457"/>
                      <a:pt x="348761" y="969868"/>
                      <a:pt x="348761" y="797766"/>
                    </a:cubicBezTo>
                    <a:cubicBezTo>
                      <a:pt x="348761" y="625664"/>
                      <a:pt x="228327" y="482075"/>
                      <a:pt x="68226" y="448866"/>
                    </a:cubicBezTo>
                    <a:lnTo>
                      <a:pt x="0" y="441895"/>
                    </a:lnTo>
                    <a:close/>
                  </a:path>
                </a:pathLst>
              </a:cu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lvl="1"/>
                <a:r>
                  <a:rPr lang="en-GB" dirty="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Gather evidence from key stakeholders on local impacts, and possible solutions – and get buy-in to go further through a LAEP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A2475E3-ED78-294C-1022-438D4D91CF47}"/>
                  </a:ext>
                </a:extLst>
              </p:cNvPr>
              <p:cNvSpPr txBox="1"/>
              <p:nvPr/>
            </p:nvSpPr>
            <p:spPr>
              <a:xfrm>
                <a:off x="4230507" y="4454417"/>
                <a:ext cx="3307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1">
                    <a:solidFill>
                      <a:srgbClr val="00808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2</a:t>
                </a: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33754AEC-EB23-9088-2E22-8650605F8DDA}"/>
                </a:ext>
              </a:extLst>
            </p:cNvPr>
            <p:cNvGrpSpPr/>
            <p:nvPr/>
          </p:nvGrpSpPr>
          <p:grpSpPr>
            <a:xfrm>
              <a:off x="7990109" y="1379205"/>
              <a:ext cx="3778070" cy="2013509"/>
              <a:chOff x="8091246" y="3742766"/>
              <a:chExt cx="3778070" cy="2013509"/>
            </a:xfrm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D688ED99-E75F-7EF1-AEFB-5AF030E66699}"/>
                  </a:ext>
                </a:extLst>
              </p:cNvPr>
              <p:cNvSpPr/>
              <p:nvPr/>
            </p:nvSpPr>
            <p:spPr>
              <a:xfrm>
                <a:off x="8173915" y="3742766"/>
                <a:ext cx="3695401" cy="2013509"/>
              </a:xfrm>
              <a:custGeom>
                <a:avLst/>
                <a:gdLst>
                  <a:gd name="connsiteX0" fmla="*/ 0 w 3695401"/>
                  <a:gd name="connsiteY0" fmla="*/ 0 h 1622873"/>
                  <a:gd name="connsiteX1" fmla="*/ 3695401 w 3695401"/>
                  <a:gd name="connsiteY1" fmla="*/ 0 h 1622873"/>
                  <a:gd name="connsiteX2" fmla="*/ 3695401 w 3695401"/>
                  <a:gd name="connsiteY2" fmla="*/ 1622873 h 1622873"/>
                  <a:gd name="connsiteX3" fmla="*/ 0 w 3695401"/>
                  <a:gd name="connsiteY3" fmla="*/ 1622873 h 1622873"/>
                  <a:gd name="connsiteX4" fmla="*/ 0 w 3695401"/>
                  <a:gd name="connsiteY4" fmla="*/ 1153637 h 1622873"/>
                  <a:gd name="connsiteX5" fmla="*/ 68226 w 3695401"/>
                  <a:gd name="connsiteY5" fmla="*/ 1146666 h 1622873"/>
                  <a:gd name="connsiteX6" fmla="*/ 348761 w 3695401"/>
                  <a:gd name="connsiteY6" fmla="*/ 797766 h 1622873"/>
                  <a:gd name="connsiteX7" fmla="*/ 68226 w 3695401"/>
                  <a:gd name="connsiteY7" fmla="*/ 448866 h 1622873"/>
                  <a:gd name="connsiteX8" fmla="*/ 0 w 3695401"/>
                  <a:gd name="connsiteY8" fmla="*/ 441895 h 1622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5401" h="1622873">
                    <a:moveTo>
                      <a:pt x="0" y="0"/>
                    </a:moveTo>
                    <a:lnTo>
                      <a:pt x="3695401" y="0"/>
                    </a:lnTo>
                    <a:lnTo>
                      <a:pt x="3695401" y="1622873"/>
                    </a:lnTo>
                    <a:lnTo>
                      <a:pt x="0" y="1622873"/>
                    </a:lnTo>
                    <a:lnTo>
                      <a:pt x="0" y="1153637"/>
                    </a:lnTo>
                    <a:lnTo>
                      <a:pt x="68226" y="1146666"/>
                    </a:lnTo>
                    <a:cubicBezTo>
                      <a:pt x="228327" y="1113457"/>
                      <a:pt x="348761" y="969868"/>
                      <a:pt x="348761" y="797766"/>
                    </a:cubicBezTo>
                    <a:cubicBezTo>
                      <a:pt x="348761" y="625664"/>
                      <a:pt x="228327" y="482075"/>
                      <a:pt x="68226" y="448866"/>
                    </a:cubicBezTo>
                    <a:lnTo>
                      <a:pt x="0" y="441895"/>
                    </a:lnTo>
                    <a:close/>
                  </a:path>
                </a:pathLst>
              </a:cu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lvl="1"/>
                <a:r>
                  <a:rPr lang="en-GB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Strengthen links with network operators and form a wider view of how the council could best mitigate risks and exploit opportunities for Dorset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FD75641-D684-C982-B4A7-A26160E50E1D}"/>
                  </a:ext>
                </a:extLst>
              </p:cNvPr>
              <p:cNvSpPr txBox="1"/>
              <p:nvPr/>
            </p:nvSpPr>
            <p:spPr>
              <a:xfrm>
                <a:off x="8091246" y="4454417"/>
                <a:ext cx="3307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1">
                    <a:solidFill>
                      <a:srgbClr val="00808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3</a:t>
                </a:r>
              </a:p>
            </p:txBody>
          </p:sp>
        </p:grp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2A8A92A1-0258-0E46-E8CF-592A3CB43CE1}"/>
              </a:ext>
            </a:extLst>
          </p:cNvPr>
          <p:cNvSpPr txBox="1"/>
          <p:nvPr/>
        </p:nvSpPr>
        <p:spPr>
          <a:xfrm>
            <a:off x="331844" y="5281212"/>
            <a:ext cx="11580775" cy="1015663"/>
          </a:xfrm>
          <a:prstGeom prst="rect">
            <a:avLst/>
          </a:prstGeom>
          <a:solidFill>
            <a:srgbClr val="CBDDE1"/>
          </a:solidFill>
        </p:spPr>
        <p:txBody>
          <a:bodyPr wrap="square">
            <a:spAutoFit/>
          </a:bodyPr>
          <a:lstStyle/>
          <a:p>
            <a:r>
              <a:rPr lang="en-GB" sz="200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focus was limited to electricity grid constraints, rather than broader energy system challenges, to keep it manageable. </a:t>
            </a:r>
            <a:r>
              <a:rPr lang="en-GB" sz="2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And it wasn’t framed just as a net zero issue – but maintained broader focus on development and economic issues/impacts too.</a:t>
            </a:r>
            <a:endParaRPr lang="en-GB" sz="200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71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112">
            <a:extLst>
              <a:ext uri="{FF2B5EF4-FFF2-40B4-BE49-F238E27FC236}">
                <a16:creationId xmlns:a16="http://schemas.microsoft.com/office/drawing/2014/main" id="{F00B2ACD-8481-4111-B61C-1DDE68AB67D2}"/>
              </a:ext>
            </a:extLst>
          </p:cNvPr>
          <p:cNvSpPr/>
          <p:nvPr/>
        </p:nvSpPr>
        <p:spPr>
          <a:xfrm>
            <a:off x="0" y="0"/>
            <a:ext cx="12192000" cy="884921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A9BF6A-AF75-76C0-DEA1-B8B8A87E4F74}"/>
              </a:ext>
            </a:extLst>
          </p:cNvPr>
          <p:cNvSpPr txBox="1"/>
          <p:nvPr/>
        </p:nvSpPr>
        <p:spPr>
          <a:xfrm>
            <a:off x="148347" y="138129"/>
            <a:ext cx="88594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Supporting materials</a:t>
            </a:r>
          </a:p>
        </p:txBody>
      </p:sp>
      <p:sp>
        <p:nvSpPr>
          <p:cNvPr id="1080" name="Rectangle 1079">
            <a:extLst>
              <a:ext uri="{FF2B5EF4-FFF2-40B4-BE49-F238E27FC236}">
                <a16:creationId xmlns:a16="http://schemas.microsoft.com/office/drawing/2014/main" id="{078BDBB4-84CE-DBA3-DC54-225E5B9D3498}"/>
              </a:ext>
            </a:extLst>
          </p:cNvPr>
          <p:cNvSpPr/>
          <p:nvPr/>
        </p:nvSpPr>
        <p:spPr>
          <a:xfrm>
            <a:off x="0" y="6459369"/>
            <a:ext cx="12192000" cy="404761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80" name="Group 1379">
            <a:extLst>
              <a:ext uri="{FF2B5EF4-FFF2-40B4-BE49-F238E27FC236}">
                <a16:creationId xmlns:a16="http://schemas.microsoft.com/office/drawing/2014/main" id="{BAA1368F-61BF-77CB-A7D3-9552527B81E8}"/>
              </a:ext>
            </a:extLst>
          </p:cNvPr>
          <p:cNvGrpSpPr/>
          <p:nvPr/>
        </p:nvGrpSpPr>
        <p:grpSpPr>
          <a:xfrm>
            <a:off x="11097683" y="6513554"/>
            <a:ext cx="1011528" cy="296390"/>
            <a:chOff x="11097683" y="6513554"/>
            <a:chExt cx="1011528" cy="296390"/>
          </a:xfrm>
        </p:grpSpPr>
        <p:sp>
          <p:nvSpPr>
            <p:cNvPr id="1082" name="Oval 1081">
              <a:extLst>
                <a:ext uri="{FF2B5EF4-FFF2-40B4-BE49-F238E27FC236}">
                  <a16:creationId xmlns:a16="http://schemas.microsoft.com/office/drawing/2014/main" id="{C45B63B2-3090-C319-5AD1-E25DDD631276}"/>
                </a:ext>
              </a:extLst>
            </p:cNvPr>
            <p:cNvSpPr/>
            <p:nvPr/>
          </p:nvSpPr>
          <p:spPr>
            <a:xfrm>
              <a:off x="11097683" y="6513554"/>
              <a:ext cx="308091" cy="2944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4" name="Oval 1083">
              <a:extLst>
                <a:ext uri="{FF2B5EF4-FFF2-40B4-BE49-F238E27FC236}">
                  <a16:creationId xmlns:a16="http://schemas.microsoft.com/office/drawing/2014/main" id="{0E17DC78-E0CC-E450-B4B6-AC52B1CBF500}"/>
                </a:ext>
              </a:extLst>
            </p:cNvPr>
            <p:cNvSpPr/>
            <p:nvPr/>
          </p:nvSpPr>
          <p:spPr>
            <a:xfrm>
              <a:off x="11801120" y="6513554"/>
              <a:ext cx="308091" cy="2944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85" name="Graphic 1084" descr="Electric Tower outline">
              <a:extLst>
                <a:ext uri="{FF2B5EF4-FFF2-40B4-BE49-F238E27FC236}">
                  <a16:creationId xmlns:a16="http://schemas.microsoft.com/office/drawing/2014/main" id="{3AA45023-0673-FD4B-F104-F2470A584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121639" y="6536451"/>
              <a:ext cx="260179" cy="248684"/>
            </a:xfrm>
            <a:prstGeom prst="rect">
              <a:avLst/>
            </a:prstGeom>
          </p:spPr>
        </p:pic>
        <p:pic>
          <p:nvPicPr>
            <p:cNvPr id="1086" name="Graphic 1085" descr="Plugged Unplugged outline">
              <a:extLst>
                <a:ext uri="{FF2B5EF4-FFF2-40B4-BE49-F238E27FC236}">
                  <a16:creationId xmlns:a16="http://schemas.microsoft.com/office/drawing/2014/main" id="{A0D770C6-ACB2-5982-4988-94B3E0D11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11816642" y="6545140"/>
              <a:ext cx="277046" cy="264804"/>
            </a:xfrm>
            <a:prstGeom prst="rect">
              <a:avLst/>
            </a:prstGeom>
          </p:spPr>
        </p:pic>
        <p:grpSp>
          <p:nvGrpSpPr>
            <p:cNvPr id="1379" name="Group 1378">
              <a:extLst>
                <a:ext uri="{FF2B5EF4-FFF2-40B4-BE49-F238E27FC236}">
                  <a16:creationId xmlns:a16="http://schemas.microsoft.com/office/drawing/2014/main" id="{0B6F3B84-277D-3FC3-82DF-BE65F2B3C97B}"/>
                </a:ext>
              </a:extLst>
            </p:cNvPr>
            <p:cNvGrpSpPr/>
            <p:nvPr/>
          </p:nvGrpSpPr>
          <p:grpSpPr>
            <a:xfrm>
              <a:off x="11449401" y="6513554"/>
              <a:ext cx="308091" cy="294479"/>
              <a:chOff x="11449401" y="6513554"/>
              <a:chExt cx="308091" cy="294479"/>
            </a:xfrm>
          </p:grpSpPr>
          <p:sp>
            <p:nvSpPr>
              <p:cNvPr id="1083" name="Oval 1082">
                <a:extLst>
                  <a:ext uri="{FF2B5EF4-FFF2-40B4-BE49-F238E27FC236}">
                    <a16:creationId xmlns:a16="http://schemas.microsoft.com/office/drawing/2014/main" id="{5A821A81-0FCB-EEF6-0CCC-CB6014217ECC}"/>
                  </a:ext>
                </a:extLst>
              </p:cNvPr>
              <p:cNvSpPr/>
              <p:nvPr/>
            </p:nvSpPr>
            <p:spPr>
              <a:xfrm>
                <a:off x="11449401" y="6513554"/>
                <a:ext cx="308091" cy="2944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378" name="Picture 1377">
                <a:extLst>
                  <a:ext uri="{FF2B5EF4-FFF2-40B4-BE49-F238E27FC236}">
                    <a16:creationId xmlns:a16="http://schemas.microsoft.com/office/drawing/2014/main" id="{122D4072-5D9D-7948-9936-2EFA256A14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1500649" y="6548617"/>
                <a:ext cx="205593" cy="216373"/>
              </a:xfrm>
              <a:prstGeom prst="rect">
                <a:avLst/>
              </a:prstGeom>
            </p:spPr>
          </p:pic>
        </p:grpSp>
      </p:grpSp>
      <p:pic>
        <p:nvPicPr>
          <p:cNvPr id="1381" name="Picture 1380" descr="A green logo with text&#10;&#10;Description automatically generated">
            <a:extLst>
              <a:ext uri="{FF2B5EF4-FFF2-40B4-BE49-F238E27FC236}">
                <a16:creationId xmlns:a16="http://schemas.microsoft.com/office/drawing/2014/main" id="{97D87714-2992-B0CA-0E12-6819B8A97BF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605" y="163303"/>
            <a:ext cx="1294470" cy="55168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CC3C936-6C24-1161-C4F5-A9CF8BD41822}"/>
              </a:ext>
            </a:extLst>
          </p:cNvPr>
          <p:cNvSpPr/>
          <p:nvPr/>
        </p:nvSpPr>
        <p:spPr>
          <a:xfrm>
            <a:off x="202141" y="2101935"/>
            <a:ext cx="2414059" cy="64936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08080"/>
                </a:solidFill>
              </a:rPr>
              <a:t>Scoping document &amp; terms of reference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116904-19F8-1C0A-9699-CFA74777BB34}"/>
              </a:ext>
            </a:extLst>
          </p:cNvPr>
          <p:cNvSpPr/>
          <p:nvPr/>
        </p:nvSpPr>
        <p:spPr>
          <a:xfrm>
            <a:off x="202140" y="2906021"/>
            <a:ext cx="2414059" cy="64936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rgbClr val="008080"/>
                </a:solidFill>
              </a:rPr>
              <a:t>Structured agendas, slides and question prompts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E13C3D-B59D-80BE-6E1F-02785D7AB1E4}"/>
              </a:ext>
            </a:extLst>
          </p:cNvPr>
          <p:cNvSpPr/>
          <p:nvPr/>
        </p:nvSpPr>
        <p:spPr>
          <a:xfrm>
            <a:off x="202139" y="3710107"/>
            <a:ext cx="2414059" cy="649366"/>
          </a:xfrm>
          <a:prstGeom prst="rect">
            <a:avLst/>
          </a:prstGeom>
          <a:solidFill>
            <a:srgbClr val="CBDDE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08080"/>
                </a:solidFill>
              </a:rPr>
              <a:t>Background briefing notes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DCF30D-2C86-47AF-F9A2-ACBF334D837E}"/>
              </a:ext>
            </a:extLst>
          </p:cNvPr>
          <p:cNvSpPr/>
          <p:nvPr/>
        </p:nvSpPr>
        <p:spPr>
          <a:xfrm>
            <a:off x="202138" y="4488079"/>
            <a:ext cx="2414059" cy="64936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08080"/>
                </a:solidFill>
              </a:rPr>
              <a:t>Issues tracker and narrative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04A0A8-2A4A-5AC4-3F35-80E3EBB111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76222" y="1452170"/>
            <a:ext cx="2869578" cy="4278149"/>
          </a:xfrm>
          <a:prstGeom prst="rect">
            <a:avLst/>
          </a:prstGeom>
          <a:ln>
            <a:solidFill>
              <a:srgbClr val="008080"/>
            </a:solidFill>
          </a:ln>
          <a:scene3d>
            <a:camera prst="perspectiveRight"/>
            <a:lightRig rig="threePt" dir="t"/>
          </a:scene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AB5171-8766-67C2-BD4F-21810B59CBF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45800" y="1577845"/>
            <a:ext cx="2769408" cy="4096252"/>
          </a:xfrm>
          <a:prstGeom prst="rect">
            <a:avLst/>
          </a:prstGeom>
          <a:ln>
            <a:solidFill>
              <a:srgbClr val="008080"/>
            </a:solidFill>
          </a:ln>
          <a:scene3d>
            <a:camera prst="perspectiveRight"/>
            <a:lightRig rig="threePt" dir="t"/>
          </a:scene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3C8343C-751D-66DE-AF48-FF2332BC667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45124" y="1633896"/>
            <a:ext cx="2714437" cy="3942148"/>
          </a:xfrm>
          <a:prstGeom prst="rect">
            <a:avLst/>
          </a:prstGeom>
          <a:ln>
            <a:solidFill>
              <a:srgbClr val="008080"/>
            </a:solidFill>
          </a:ln>
          <a:scene3d>
            <a:camera prst="perspective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6522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112">
            <a:extLst>
              <a:ext uri="{FF2B5EF4-FFF2-40B4-BE49-F238E27FC236}">
                <a16:creationId xmlns:a16="http://schemas.microsoft.com/office/drawing/2014/main" id="{F00B2ACD-8481-4111-B61C-1DDE68AB67D2}"/>
              </a:ext>
            </a:extLst>
          </p:cNvPr>
          <p:cNvSpPr/>
          <p:nvPr/>
        </p:nvSpPr>
        <p:spPr>
          <a:xfrm>
            <a:off x="0" y="0"/>
            <a:ext cx="12192000" cy="884921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A9BF6A-AF75-76C0-DEA1-B8B8A87E4F74}"/>
              </a:ext>
            </a:extLst>
          </p:cNvPr>
          <p:cNvSpPr txBox="1"/>
          <p:nvPr/>
        </p:nvSpPr>
        <p:spPr>
          <a:xfrm>
            <a:off x="148347" y="138129"/>
            <a:ext cx="88594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Supporting materials</a:t>
            </a:r>
          </a:p>
        </p:txBody>
      </p:sp>
      <p:sp>
        <p:nvSpPr>
          <p:cNvPr id="1080" name="Rectangle 1079">
            <a:extLst>
              <a:ext uri="{FF2B5EF4-FFF2-40B4-BE49-F238E27FC236}">
                <a16:creationId xmlns:a16="http://schemas.microsoft.com/office/drawing/2014/main" id="{078BDBB4-84CE-DBA3-DC54-225E5B9D3498}"/>
              </a:ext>
            </a:extLst>
          </p:cNvPr>
          <p:cNvSpPr/>
          <p:nvPr/>
        </p:nvSpPr>
        <p:spPr>
          <a:xfrm>
            <a:off x="0" y="6459369"/>
            <a:ext cx="12192000" cy="404761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80" name="Group 1379">
            <a:extLst>
              <a:ext uri="{FF2B5EF4-FFF2-40B4-BE49-F238E27FC236}">
                <a16:creationId xmlns:a16="http://schemas.microsoft.com/office/drawing/2014/main" id="{BAA1368F-61BF-77CB-A7D3-9552527B81E8}"/>
              </a:ext>
            </a:extLst>
          </p:cNvPr>
          <p:cNvGrpSpPr/>
          <p:nvPr/>
        </p:nvGrpSpPr>
        <p:grpSpPr>
          <a:xfrm>
            <a:off x="11097683" y="6513554"/>
            <a:ext cx="1011528" cy="296390"/>
            <a:chOff x="11097683" y="6513554"/>
            <a:chExt cx="1011528" cy="296390"/>
          </a:xfrm>
        </p:grpSpPr>
        <p:sp>
          <p:nvSpPr>
            <p:cNvPr id="1082" name="Oval 1081">
              <a:extLst>
                <a:ext uri="{FF2B5EF4-FFF2-40B4-BE49-F238E27FC236}">
                  <a16:creationId xmlns:a16="http://schemas.microsoft.com/office/drawing/2014/main" id="{C45B63B2-3090-C319-5AD1-E25DDD631276}"/>
                </a:ext>
              </a:extLst>
            </p:cNvPr>
            <p:cNvSpPr/>
            <p:nvPr/>
          </p:nvSpPr>
          <p:spPr>
            <a:xfrm>
              <a:off x="11097683" y="6513554"/>
              <a:ext cx="308091" cy="2944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4" name="Oval 1083">
              <a:extLst>
                <a:ext uri="{FF2B5EF4-FFF2-40B4-BE49-F238E27FC236}">
                  <a16:creationId xmlns:a16="http://schemas.microsoft.com/office/drawing/2014/main" id="{0E17DC78-E0CC-E450-B4B6-AC52B1CBF500}"/>
                </a:ext>
              </a:extLst>
            </p:cNvPr>
            <p:cNvSpPr/>
            <p:nvPr/>
          </p:nvSpPr>
          <p:spPr>
            <a:xfrm>
              <a:off x="11801120" y="6513554"/>
              <a:ext cx="308091" cy="2944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85" name="Graphic 1084" descr="Electric Tower outline">
              <a:extLst>
                <a:ext uri="{FF2B5EF4-FFF2-40B4-BE49-F238E27FC236}">
                  <a16:creationId xmlns:a16="http://schemas.microsoft.com/office/drawing/2014/main" id="{3AA45023-0673-FD4B-F104-F2470A584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121639" y="6536451"/>
              <a:ext cx="260179" cy="248684"/>
            </a:xfrm>
            <a:prstGeom prst="rect">
              <a:avLst/>
            </a:prstGeom>
          </p:spPr>
        </p:pic>
        <p:pic>
          <p:nvPicPr>
            <p:cNvPr id="1086" name="Graphic 1085" descr="Plugged Unplugged outline">
              <a:extLst>
                <a:ext uri="{FF2B5EF4-FFF2-40B4-BE49-F238E27FC236}">
                  <a16:creationId xmlns:a16="http://schemas.microsoft.com/office/drawing/2014/main" id="{A0D770C6-ACB2-5982-4988-94B3E0D11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11816642" y="6545140"/>
              <a:ext cx="277046" cy="264804"/>
            </a:xfrm>
            <a:prstGeom prst="rect">
              <a:avLst/>
            </a:prstGeom>
          </p:spPr>
        </p:pic>
        <p:grpSp>
          <p:nvGrpSpPr>
            <p:cNvPr id="1379" name="Group 1378">
              <a:extLst>
                <a:ext uri="{FF2B5EF4-FFF2-40B4-BE49-F238E27FC236}">
                  <a16:creationId xmlns:a16="http://schemas.microsoft.com/office/drawing/2014/main" id="{0B6F3B84-277D-3FC3-82DF-BE65F2B3C97B}"/>
                </a:ext>
              </a:extLst>
            </p:cNvPr>
            <p:cNvGrpSpPr/>
            <p:nvPr/>
          </p:nvGrpSpPr>
          <p:grpSpPr>
            <a:xfrm>
              <a:off x="11449401" y="6513554"/>
              <a:ext cx="308091" cy="294479"/>
              <a:chOff x="11449401" y="6513554"/>
              <a:chExt cx="308091" cy="294479"/>
            </a:xfrm>
          </p:grpSpPr>
          <p:sp>
            <p:nvSpPr>
              <p:cNvPr id="1083" name="Oval 1082">
                <a:extLst>
                  <a:ext uri="{FF2B5EF4-FFF2-40B4-BE49-F238E27FC236}">
                    <a16:creationId xmlns:a16="http://schemas.microsoft.com/office/drawing/2014/main" id="{5A821A81-0FCB-EEF6-0CCC-CB6014217ECC}"/>
                  </a:ext>
                </a:extLst>
              </p:cNvPr>
              <p:cNvSpPr/>
              <p:nvPr/>
            </p:nvSpPr>
            <p:spPr>
              <a:xfrm>
                <a:off x="11449401" y="6513554"/>
                <a:ext cx="308091" cy="2944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378" name="Picture 1377">
                <a:extLst>
                  <a:ext uri="{FF2B5EF4-FFF2-40B4-BE49-F238E27FC236}">
                    <a16:creationId xmlns:a16="http://schemas.microsoft.com/office/drawing/2014/main" id="{122D4072-5D9D-7948-9936-2EFA256A14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1500649" y="6548617"/>
                <a:ext cx="205593" cy="216373"/>
              </a:xfrm>
              <a:prstGeom prst="rect">
                <a:avLst/>
              </a:prstGeom>
            </p:spPr>
          </p:pic>
        </p:grpSp>
      </p:grpSp>
      <p:pic>
        <p:nvPicPr>
          <p:cNvPr id="1381" name="Picture 1380" descr="A green logo with text&#10;&#10;Description automatically generated">
            <a:extLst>
              <a:ext uri="{FF2B5EF4-FFF2-40B4-BE49-F238E27FC236}">
                <a16:creationId xmlns:a16="http://schemas.microsoft.com/office/drawing/2014/main" id="{97D87714-2992-B0CA-0E12-6819B8A97BF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605" y="163303"/>
            <a:ext cx="1294470" cy="55168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CC3C936-6C24-1161-C4F5-A9CF8BD41822}"/>
              </a:ext>
            </a:extLst>
          </p:cNvPr>
          <p:cNvSpPr/>
          <p:nvPr/>
        </p:nvSpPr>
        <p:spPr>
          <a:xfrm>
            <a:off x="202141" y="2101935"/>
            <a:ext cx="2414059" cy="64936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08080"/>
                </a:solidFill>
              </a:rPr>
              <a:t>Scoping document &amp; terms of reference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116904-19F8-1C0A-9699-CFA74777BB34}"/>
              </a:ext>
            </a:extLst>
          </p:cNvPr>
          <p:cNvSpPr/>
          <p:nvPr/>
        </p:nvSpPr>
        <p:spPr>
          <a:xfrm>
            <a:off x="202140" y="2906021"/>
            <a:ext cx="2414059" cy="64936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rgbClr val="008080"/>
                </a:solidFill>
              </a:rPr>
              <a:t>Structured agendas, slides and question prompts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E13C3D-B59D-80BE-6E1F-02785D7AB1E4}"/>
              </a:ext>
            </a:extLst>
          </p:cNvPr>
          <p:cNvSpPr/>
          <p:nvPr/>
        </p:nvSpPr>
        <p:spPr>
          <a:xfrm>
            <a:off x="202139" y="3710107"/>
            <a:ext cx="2414059" cy="64936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08080"/>
                </a:solidFill>
              </a:rPr>
              <a:t>Background briefing notes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DCF30D-2C86-47AF-F9A2-ACBF334D837E}"/>
              </a:ext>
            </a:extLst>
          </p:cNvPr>
          <p:cNvSpPr/>
          <p:nvPr/>
        </p:nvSpPr>
        <p:spPr>
          <a:xfrm>
            <a:off x="202138" y="4488079"/>
            <a:ext cx="2414059" cy="649366"/>
          </a:xfrm>
          <a:prstGeom prst="rect">
            <a:avLst/>
          </a:prstGeom>
          <a:solidFill>
            <a:srgbClr val="CBDDE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08080"/>
                </a:solidFill>
              </a:rPr>
              <a:t>Issues tracker and narrative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4B675B-A02B-7056-3321-2A943410FBAB}"/>
              </a:ext>
            </a:extLst>
          </p:cNvPr>
          <p:cNvSpPr txBox="1"/>
          <p:nvPr/>
        </p:nvSpPr>
        <p:spPr>
          <a:xfrm>
            <a:off x="3741561" y="2125057"/>
            <a:ext cx="689604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effectLst/>
                <a:latin typeface="+mj-lt"/>
                <a:ea typeface="Calibri" panose="020F0502020204030204" pitchFamily="34" charset="0"/>
              </a:rPr>
              <a:t>Given the complexity, there was a risk that questioning could go in wildly different directions.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 dirty="0">
              <a:latin typeface="+mj-lt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effectLst/>
                <a:latin typeface="+mj-lt"/>
                <a:ea typeface="Calibri" panose="020F0502020204030204" pitchFamily="34" charset="0"/>
              </a:rPr>
              <a:t>To help participants navigate this, we kept an issues tracker and tried to visualise different lines of inquiry.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 dirty="0">
              <a:latin typeface="+mj-lt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effectLst/>
                <a:latin typeface="+mj-lt"/>
                <a:ea typeface="Calibri" panose="020F0502020204030204" pitchFamily="34" charset="0"/>
              </a:rPr>
              <a:t>That helped to give clarity and a bit of strategic direction to where questioning could go</a:t>
            </a:r>
            <a:r>
              <a:rPr lang="en-GB" sz="2000" dirty="0">
                <a:latin typeface="+mj-lt"/>
                <a:ea typeface="Calibri" panose="020F0502020204030204" pitchFamily="34" charset="0"/>
              </a:rPr>
              <a:t> – and supported the chair to keep the discussion structured and focused.</a:t>
            </a:r>
            <a:endParaRPr lang="en-GB" sz="2000" dirty="0">
              <a:effectLst/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28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112">
            <a:extLst>
              <a:ext uri="{FF2B5EF4-FFF2-40B4-BE49-F238E27FC236}">
                <a16:creationId xmlns:a16="http://schemas.microsoft.com/office/drawing/2014/main" id="{F00B2ACD-8481-4111-B61C-1DDE68AB67D2}"/>
              </a:ext>
            </a:extLst>
          </p:cNvPr>
          <p:cNvSpPr/>
          <p:nvPr/>
        </p:nvSpPr>
        <p:spPr>
          <a:xfrm>
            <a:off x="0" y="0"/>
            <a:ext cx="12192000" cy="884921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A9BF6A-AF75-76C0-DEA1-B8B8A87E4F74}"/>
              </a:ext>
            </a:extLst>
          </p:cNvPr>
          <p:cNvSpPr txBox="1"/>
          <p:nvPr/>
        </p:nvSpPr>
        <p:spPr>
          <a:xfrm>
            <a:off x="148347" y="138129"/>
            <a:ext cx="88594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Supporting materials</a:t>
            </a:r>
          </a:p>
        </p:txBody>
      </p:sp>
      <p:sp>
        <p:nvSpPr>
          <p:cNvPr id="1080" name="Rectangle 1079">
            <a:extLst>
              <a:ext uri="{FF2B5EF4-FFF2-40B4-BE49-F238E27FC236}">
                <a16:creationId xmlns:a16="http://schemas.microsoft.com/office/drawing/2014/main" id="{078BDBB4-84CE-DBA3-DC54-225E5B9D3498}"/>
              </a:ext>
            </a:extLst>
          </p:cNvPr>
          <p:cNvSpPr/>
          <p:nvPr/>
        </p:nvSpPr>
        <p:spPr>
          <a:xfrm>
            <a:off x="0" y="6459369"/>
            <a:ext cx="12192000" cy="404761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80" name="Group 1379">
            <a:extLst>
              <a:ext uri="{FF2B5EF4-FFF2-40B4-BE49-F238E27FC236}">
                <a16:creationId xmlns:a16="http://schemas.microsoft.com/office/drawing/2014/main" id="{BAA1368F-61BF-77CB-A7D3-9552527B81E8}"/>
              </a:ext>
            </a:extLst>
          </p:cNvPr>
          <p:cNvGrpSpPr/>
          <p:nvPr/>
        </p:nvGrpSpPr>
        <p:grpSpPr>
          <a:xfrm>
            <a:off x="11097683" y="6513554"/>
            <a:ext cx="1011528" cy="296390"/>
            <a:chOff x="11097683" y="6513554"/>
            <a:chExt cx="1011528" cy="296390"/>
          </a:xfrm>
        </p:grpSpPr>
        <p:sp>
          <p:nvSpPr>
            <p:cNvPr id="1082" name="Oval 1081">
              <a:extLst>
                <a:ext uri="{FF2B5EF4-FFF2-40B4-BE49-F238E27FC236}">
                  <a16:creationId xmlns:a16="http://schemas.microsoft.com/office/drawing/2014/main" id="{C45B63B2-3090-C319-5AD1-E25DDD631276}"/>
                </a:ext>
              </a:extLst>
            </p:cNvPr>
            <p:cNvSpPr/>
            <p:nvPr/>
          </p:nvSpPr>
          <p:spPr>
            <a:xfrm>
              <a:off x="11097683" y="6513554"/>
              <a:ext cx="308091" cy="2944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4" name="Oval 1083">
              <a:extLst>
                <a:ext uri="{FF2B5EF4-FFF2-40B4-BE49-F238E27FC236}">
                  <a16:creationId xmlns:a16="http://schemas.microsoft.com/office/drawing/2014/main" id="{0E17DC78-E0CC-E450-B4B6-AC52B1CBF500}"/>
                </a:ext>
              </a:extLst>
            </p:cNvPr>
            <p:cNvSpPr/>
            <p:nvPr/>
          </p:nvSpPr>
          <p:spPr>
            <a:xfrm>
              <a:off x="11801120" y="6513554"/>
              <a:ext cx="308091" cy="2944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85" name="Graphic 1084" descr="Electric Tower outline">
              <a:extLst>
                <a:ext uri="{FF2B5EF4-FFF2-40B4-BE49-F238E27FC236}">
                  <a16:creationId xmlns:a16="http://schemas.microsoft.com/office/drawing/2014/main" id="{3AA45023-0673-FD4B-F104-F2470A584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121639" y="6536451"/>
              <a:ext cx="260179" cy="248684"/>
            </a:xfrm>
            <a:prstGeom prst="rect">
              <a:avLst/>
            </a:prstGeom>
          </p:spPr>
        </p:pic>
        <p:pic>
          <p:nvPicPr>
            <p:cNvPr id="1086" name="Graphic 1085" descr="Plugged Unplugged outline">
              <a:extLst>
                <a:ext uri="{FF2B5EF4-FFF2-40B4-BE49-F238E27FC236}">
                  <a16:creationId xmlns:a16="http://schemas.microsoft.com/office/drawing/2014/main" id="{A0D770C6-ACB2-5982-4988-94B3E0D11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11816642" y="6545140"/>
              <a:ext cx="277046" cy="264804"/>
            </a:xfrm>
            <a:prstGeom prst="rect">
              <a:avLst/>
            </a:prstGeom>
          </p:spPr>
        </p:pic>
        <p:grpSp>
          <p:nvGrpSpPr>
            <p:cNvPr id="1379" name="Group 1378">
              <a:extLst>
                <a:ext uri="{FF2B5EF4-FFF2-40B4-BE49-F238E27FC236}">
                  <a16:creationId xmlns:a16="http://schemas.microsoft.com/office/drawing/2014/main" id="{0B6F3B84-277D-3FC3-82DF-BE65F2B3C97B}"/>
                </a:ext>
              </a:extLst>
            </p:cNvPr>
            <p:cNvGrpSpPr/>
            <p:nvPr/>
          </p:nvGrpSpPr>
          <p:grpSpPr>
            <a:xfrm>
              <a:off x="11449401" y="6513554"/>
              <a:ext cx="308091" cy="294479"/>
              <a:chOff x="11449401" y="6513554"/>
              <a:chExt cx="308091" cy="294479"/>
            </a:xfrm>
          </p:grpSpPr>
          <p:sp>
            <p:nvSpPr>
              <p:cNvPr id="1083" name="Oval 1082">
                <a:extLst>
                  <a:ext uri="{FF2B5EF4-FFF2-40B4-BE49-F238E27FC236}">
                    <a16:creationId xmlns:a16="http://schemas.microsoft.com/office/drawing/2014/main" id="{5A821A81-0FCB-EEF6-0CCC-CB6014217ECC}"/>
                  </a:ext>
                </a:extLst>
              </p:cNvPr>
              <p:cNvSpPr/>
              <p:nvPr/>
            </p:nvSpPr>
            <p:spPr>
              <a:xfrm>
                <a:off x="11449401" y="6513554"/>
                <a:ext cx="308091" cy="2944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378" name="Picture 1377">
                <a:extLst>
                  <a:ext uri="{FF2B5EF4-FFF2-40B4-BE49-F238E27FC236}">
                    <a16:creationId xmlns:a16="http://schemas.microsoft.com/office/drawing/2014/main" id="{122D4072-5D9D-7948-9936-2EFA256A14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1500649" y="6548617"/>
                <a:ext cx="205593" cy="216373"/>
              </a:xfrm>
              <a:prstGeom prst="rect">
                <a:avLst/>
              </a:prstGeom>
            </p:spPr>
          </p:pic>
        </p:grpSp>
      </p:grpSp>
      <p:pic>
        <p:nvPicPr>
          <p:cNvPr id="1381" name="Picture 1380" descr="A green logo with text&#10;&#10;Description automatically generated">
            <a:extLst>
              <a:ext uri="{FF2B5EF4-FFF2-40B4-BE49-F238E27FC236}">
                <a16:creationId xmlns:a16="http://schemas.microsoft.com/office/drawing/2014/main" id="{97D87714-2992-B0CA-0E12-6819B8A97BF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605" y="163303"/>
            <a:ext cx="1294470" cy="55168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CC3C936-6C24-1161-C4F5-A9CF8BD41822}"/>
              </a:ext>
            </a:extLst>
          </p:cNvPr>
          <p:cNvSpPr/>
          <p:nvPr/>
        </p:nvSpPr>
        <p:spPr>
          <a:xfrm>
            <a:off x="202141" y="2101935"/>
            <a:ext cx="2414059" cy="64936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08080"/>
                </a:solidFill>
              </a:rPr>
              <a:t>Scoping document &amp; terms of reference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116904-19F8-1C0A-9699-CFA74777BB34}"/>
              </a:ext>
            </a:extLst>
          </p:cNvPr>
          <p:cNvSpPr/>
          <p:nvPr/>
        </p:nvSpPr>
        <p:spPr>
          <a:xfrm>
            <a:off x="202140" y="2906021"/>
            <a:ext cx="2414059" cy="64936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08080"/>
                </a:solidFill>
              </a:rPr>
              <a:t>Structured agendas and slides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E13C3D-B59D-80BE-6E1F-02785D7AB1E4}"/>
              </a:ext>
            </a:extLst>
          </p:cNvPr>
          <p:cNvSpPr/>
          <p:nvPr/>
        </p:nvSpPr>
        <p:spPr>
          <a:xfrm>
            <a:off x="202139" y="3710107"/>
            <a:ext cx="2414059" cy="64936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08080"/>
                </a:solidFill>
              </a:rPr>
              <a:t>Background briefing notes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DCF30D-2C86-47AF-F9A2-ACBF334D837E}"/>
              </a:ext>
            </a:extLst>
          </p:cNvPr>
          <p:cNvSpPr/>
          <p:nvPr/>
        </p:nvSpPr>
        <p:spPr>
          <a:xfrm>
            <a:off x="202138" y="4488079"/>
            <a:ext cx="2414059" cy="649366"/>
          </a:xfrm>
          <a:prstGeom prst="rect">
            <a:avLst/>
          </a:prstGeom>
          <a:solidFill>
            <a:srgbClr val="CBDDE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08080"/>
                </a:solidFill>
              </a:rPr>
              <a:t>Issues tracker and narrative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AA0662-0B8C-5A53-09B5-7F12D18687BE}"/>
              </a:ext>
            </a:extLst>
          </p:cNvPr>
          <p:cNvSpPr/>
          <p:nvPr/>
        </p:nvSpPr>
        <p:spPr>
          <a:xfrm>
            <a:off x="2770004" y="2222589"/>
            <a:ext cx="1483617" cy="936485"/>
          </a:xfrm>
          <a:prstGeom prst="rect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1. What are the current constraints?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FC427F-DA93-663C-45C7-B25FA93CE712}"/>
              </a:ext>
            </a:extLst>
          </p:cNvPr>
          <p:cNvSpPr/>
          <p:nvPr/>
        </p:nvSpPr>
        <p:spPr>
          <a:xfrm>
            <a:off x="6676140" y="1923486"/>
            <a:ext cx="1483617" cy="627871"/>
          </a:xfrm>
          <a:prstGeom prst="rect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5.a. What are the forecast constraints?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799531-E929-4C93-0749-2AC8DF7269F6}"/>
              </a:ext>
            </a:extLst>
          </p:cNvPr>
          <p:cNvSpPr/>
          <p:nvPr/>
        </p:nvSpPr>
        <p:spPr>
          <a:xfrm>
            <a:off x="3549674" y="4133937"/>
            <a:ext cx="1483617" cy="936485"/>
          </a:xfrm>
          <a:prstGeom prst="rect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4. How do upgrades work presently?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CB3DB1-DEF5-BC32-F50E-DB427C8460A9}"/>
              </a:ext>
            </a:extLst>
          </p:cNvPr>
          <p:cNvSpPr/>
          <p:nvPr/>
        </p:nvSpPr>
        <p:spPr>
          <a:xfrm>
            <a:off x="2799286" y="5355492"/>
            <a:ext cx="1483617" cy="936485"/>
          </a:xfrm>
          <a:prstGeom prst="rect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4.a. How does anticipatory (forecast-based) strategic investment work?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8C4372-3ECD-30FF-1521-768CDDD405F7}"/>
              </a:ext>
            </a:extLst>
          </p:cNvPr>
          <p:cNvSpPr/>
          <p:nvPr/>
        </p:nvSpPr>
        <p:spPr>
          <a:xfrm>
            <a:off x="4401432" y="5368794"/>
            <a:ext cx="1711914" cy="936485"/>
          </a:xfrm>
          <a:prstGeom prst="rect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4.b. How are reactive upgrade asks (new connection requests) handled, prioritised and charged?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F61EE6-B4B2-07FC-1AF1-D8A7D7B51623}"/>
              </a:ext>
            </a:extLst>
          </p:cNvPr>
          <p:cNvSpPr/>
          <p:nvPr/>
        </p:nvSpPr>
        <p:spPr>
          <a:xfrm>
            <a:off x="2799287" y="3557014"/>
            <a:ext cx="2986754" cy="39375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Diagnosis (Current issues)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13C96CC-1147-8720-73F9-4C55C78CA7AB}"/>
              </a:ext>
            </a:extLst>
          </p:cNvPr>
          <p:cNvSpPr/>
          <p:nvPr/>
        </p:nvSpPr>
        <p:spPr>
          <a:xfrm>
            <a:off x="5923872" y="3557014"/>
            <a:ext cx="2986754" cy="39375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Prognosis (Future issues)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EDB921A-9692-7C7E-FE68-2FFCF154A3F8}"/>
              </a:ext>
            </a:extLst>
          </p:cNvPr>
          <p:cNvSpPr/>
          <p:nvPr/>
        </p:nvSpPr>
        <p:spPr>
          <a:xfrm>
            <a:off x="9048457" y="3557014"/>
            <a:ext cx="2986754" cy="39375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Solutions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8F3180-7351-8B58-95CF-DDDDA3D8EF29}"/>
              </a:ext>
            </a:extLst>
          </p:cNvPr>
          <p:cNvSpPr/>
          <p:nvPr/>
        </p:nvSpPr>
        <p:spPr>
          <a:xfrm>
            <a:off x="6676140" y="2745570"/>
            <a:ext cx="1483617" cy="703694"/>
          </a:xfrm>
          <a:prstGeom prst="rect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5. What is the forecast demand and supply?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2AA9265-5B2D-3896-DBE3-179A59ABC36C}"/>
              </a:ext>
            </a:extLst>
          </p:cNvPr>
          <p:cNvSpPr/>
          <p:nvPr/>
        </p:nvSpPr>
        <p:spPr>
          <a:xfrm>
            <a:off x="4391671" y="2213477"/>
            <a:ext cx="1483617" cy="936485"/>
          </a:xfrm>
          <a:prstGeom prst="rect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 What are the current impacts on council programmes?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0C2BCAA-2964-3938-4145-8E265D93D854}"/>
              </a:ext>
            </a:extLst>
          </p:cNvPr>
          <p:cNvSpPr/>
          <p:nvPr/>
        </p:nvSpPr>
        <p:spPr>
          <a:xfrm>
            <a:off x="9552221" y="2503786"/>
            <a:ext cx="1483617" cy="936485"/>
          </a:xfrm>
          <a:prstGeom prst="rect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7. How can we enable more strategic grid investment?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2330F5A-C35F-F127-E7F1-DA6A761511AB}"/>
              </a:ext>
            </a:extLst>
          </p:cNvPr>
          <p:cNvSpPr/>
          <p:nvPr/>
        </p:nvSpPr>
        <p:spPr>
          <a:xfrm>
            <a:off x="8303751" y="4229912"/>
            <a:ext cx="1124188" cy="994817"/>
          </a:xfrm>
          <a:prstGeom prst="rect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8. What national policy reform is needed that we could lobby for?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474FA83-F24C-D250-B8AD-BEC1C22BFC9C}"/>
              </a:ext>
            </a:extLst>
          </p:cNvPr>
          <p:cNvSpPr/>
          <p:nvPr/>
        </p:nvSpPr>
        <p:spPr>
          <a:xfrm>
            <a:off x="8489992" y="1733264"/>
            <a:ext cx="1483617" cy="584638"/>
          </a:xfrm>
          <a:prstGeom prst="rect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7.a. How do we prepare for Regional System Planners?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A3312B2-F156-F3F2-F8BF-D62D0E2352E8}"/>
              </a:ext>
            </a:extLst>
          </p:cNvPr>
          <p:cNvSpPr/>
          <p:nvPr/>
        </p:nvSpPr>
        <p:spPr>
          <a:xfrm>
            <a:off x="10548933" y="1472942"/>
            <a:ext cx="1483617" cy="853665"/>
          </a:xfrm>
          <a:prstGeom prst="rect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7.c. Could we strategically invest in or use our own estate for energy infrastructure?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F5B6237-E22B-E333-33DE-B0C61FC2B21E}"/>
              </a:ext>
            </a:extLst>
          </p:cNvPr>
          <p:cNvSpPr/>
          <p:nvPr/>
        </p:nvSpPr>
        <p:spPr>
          <a:xfrm>
            <a:off x="9538913" y="4807435"/>
            <a:ext cx="1184152" cy="1147793"/>
          </a:xfrm>
          <a:prstGeom prst="rect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9.What local public/business comms &amp; engagement is needed?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981479E-E1B3-66CC-AD16-93ECBC49545A}"/>
              </a:ext>
            </a:extLst>
          </p:cNvPr>
          <p:cNvSpPr/>
          <p:nvPr/>
        </p:nvSpPr>
        <p:spPr>
          <a:xfrm>
            <a:off x="6675440" y="4229912"/>
            <a:ext cx="1483617" cy="2161831"/>
          </a:xfrm>
          <a:prstGeom prst="rect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6. What are our local ambitions which will impact future supply &amp; demand?</a:t>
            </a:r>
          </a:p>
          <a:p>
            <a:r>
              <a:rPr lang="en-GB" sz="105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-Local generation?</a:t>
            </a:r>
          </a:p>
          <a:p>
            <a:r>
              <a:rPr lang="en-GB" sz="105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-New builds and their standards?</a:t>
            </a:r>
          </a:p>
          <a:p>
            <a:r>
              <a:rPr lang="en-GB" sz="105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-Retrofitting existing stock &amp; low carbon heating?</a:t>
            </a:r>
          </a:p>
          <a:p>
            <a:r>
              <a:rPr lang="en-GB" sz="105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-EVs?</a:t>
            </a:r>
          </a:p>
          <a:p>
            <a:r>
              <a:rPr lang="en-GB" sz="105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-Flexibility tech?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B3F32D1-07D5-9D3C-A08E-D66E31198802}"/>
              </a:ext>
            </a:extLst>
          </p:cNvPr>
          <p:cNvSpPr/>
          <p:nvPr/>
        </p:nvSpPr>
        <p:spPr>
          <a:xfrm>
            <a:off x="10848397" y="4423059"/>
            <a:ext cx="1184152" cy="1627601"/>
          </a:xfrm>
          <a:prstGeom prst="rect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10.How can we better nurture mitigations in our own policy, and better involve network operators in our strategy/policy development?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BF25B63-CD93-11AE-7595-06B3074DA3A7}"/>
              </a:ext>
            </a:extLst>
          </p:cNvPr>
          <p:cNvSpPr/>
          <p:nvPr/>
        </p:nvSpPr>
        <p:spPr>
          <a:xfrm>
            <a:off x="8303752" y="5421604"/>
            <a:ext cx="1096733" cy="936485"/>
          </a:xfrm>
          <a:prstGeom prst="rect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8.a. What could we seek in partnership or through devolution?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57C8D61-A687-D30D-9A78-637609106011}"/>
              </a:ext>
            </a:extLst>
          </p:cNvPr>
          <p:cNvSpPr/>
          <p:nvPr/>
        </p:nvSpPr>
        <p:spPr>
          <a:xfrm>
            <a:off x="3570376" y="1104061"/>
            <a:ext cx="1483617" cy="936485"/>
          </a:xfrm>
          <a:prstGeom prst="rect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2. What are the current impacts on Dorset?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BD74D11-973D-2634-984D-23D18CB14B7A}"/>
              </a:ext>
            </a:extLst>
          </p:cNvPr>
          <p:cNvCxnSpPr>
            <a:cxnSpLocks/>
            <a:endCxn id="4" idx="2"/>
          </p:cNvCxnSpPr>
          <p:nvPr/>
        </p:nvCxnSpPr>
        <p:spPr>
          <a:xfrm flipH="1" flipV="1">
            <a:off x="3511813" y="3159074"/>
            <a:ext cx="800372" cy="397940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8AAA0AE-F86A-C5AF-FBFA-C023EA51234F}"/>
              </a:ext>
            </a:extLst>
          </p:cNvPr>
          <p:cNvCxnSpPr>
            <a:cxnSpLocks/>
            <a:endCxn id="18" idx="2"/>
          </p:cNvCxnSpPr>
          <p:nvPr/>
        </p:nvCxnSpPr>
        <p:spPr>
          <a:xfrm flipV="1">
            <a:off x="4312185" y="3149963"/>
            <a:ext cx="821295" cy="407052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1049FD2-8020-11F5-4925-A763D16BDF3D}"/>
              </a:ext>
            </a:extLst>
          </p:cNvPr>
          <p:cNvCxnSpPr>
            <a:cxnSpLocks/>
            <a:endCxn id="29" idx="2"/>
          </p:cNvCxnSpPr>
          <p:nvPr/>
        </p:nvCxnSpPr>
        <p:spPr>
          <a:xfrm flipV="1">
            <a:off x="4312185" y="2040547"/>
            <a:ext cx="0" cy="1516468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8928638-2FD8-36FA-9128-EC4B17D83C65}"/>
              </a:ext>
            </a:extLst>
          </p:cNvPr>
          <p:cNvCxnSpPr>
            <a:cxnSpLocks/>
            <a:stCxn id="14" idx="2"/>
            <a:endCxn id="9" idx="0"/>
          </p:cNvCxnSpPr>
          <p:nvPr/>
        </p:nvCxnSpPr>
        <p:spPr>
          <a:xfrm flipH="1">
            <a:off x="4291483" y="3950764"/>
            <a:ext cx="1181" cy="183173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C6FF5C9-A812-93E8-FF62-E6B115EF21E3}"/>
              </a:ext>
            </a:extLst>
          </p:cNvPr>
          <p:cNvCxnSpPr>
            <a:cxnSpLocks/>
            <a:stCxn id="9" idx="2"/>
            <a:endCxn id="12" idx="0"/>
          </p:cNvCxnSpPr>
          <p:nvPr/>
        </p:nvCxnSpPr>
        <p:spPr>
          <a:xfrm flipH="1">
            <a:off x="3541095" y="5070422"/>
            <a:ext cx="750388" cy="285070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5C056ED-B425-1F92-0DCE-D83380ED206F}"/>
              </a:ext>
            </a:extLst>
          </p:cNvPr>
          <p:cNvCxnSpPr>
            <a:cxnSpLocks/>
            <a:stCxn id="9" idx="2"/>
            <a:endCxn id="13" idx="0"/>
          </p:cNvCxnSpPr>
          <p:nvPr/>
        </p:nvCxnSpPr>
        <p:spPr>
          <a:xfrm>
            <a:off x="4291483" y="5070422"/>
            <a:ext cx="965906" cy="298372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4CA0CE9E-4FBF-02E8-A7F5-099D34374026}"/>
              </a:ext>
            </a:extLst>
          </p:cNvPr>
          <p:cNvCxnSpPr>
            <a:cxnSpLocks/>
            <a:stCxn id="15" idx="0"/>
            <a:endCxn id="17" idx="2"/>
          </p:cNvCxnSpPr>
          <p:nvPr/>
        </p:nvCxnSpPr>
        <p:spPr>
          <a:xfrm flipV="1">
            <a:off x="7417249" y="3449264"/>
            <a:ext cx="700" cy="107750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FE3D999-27EE-2171-DE5A-B5B98200ECBE}"/>
              </a:ext>
            </a:extLst>
          </p:cNvPr>
          <p:cNvCxnSpPr>
            <a:cxnSpLocks/>
            <a:stCxn id="17" idx="0"/>
            <a:endCxn id="6" idx="2"/>
          </p:cNvCxnSpPr>
          <p:nvPr/>
        </p:nvCxnSpPr>
        <p:spPr>
          <a:xfrm flipV="1">
            <a:off x="7417949" y="2551357"/>
            <a:ext cx="0" cy="194213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60B69484-EC63-0EA4-00DA-70DB6E4AEAA9}"/>
              </a:ext>
            </a:extLst>
          </p:cNvPr>
          <p:cNvSpPr/>
          <p:nvPr/>
        </p:nvSpPr>
        <p:spPr>
          <a:xfrm>
            <a:off x="6675440" y="1029570"/>
            <a:ext cx="1483617" cy="703694"/>
          </a:xfrm>
          <a:prstGeom prst="rect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5.a.i. What does this mean for our strategic ambitions?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9A8D61C2-B1D8-8D1C-136E-6ECE95ED573C}"/>
              </a:ext>
            </a:extLst>
          </p:cNvPr>
          <p:cNvCxnSpPr>
            <a:cxnSpLocks/>
            <a:stCxn id="6" idx="0"/>
            <a:endCxn id="58" idx="2"/>
          </p:cNvCxnSpPr>
          <p:nvPr/>
        </p:nvCxnSpPr>
        <p:spPr>
          <a:xfrm flipH="1" flipV="1">
            <a:off x="7417249" y="1733264"/>
            <a:ext cx="700" cy="190222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23AB0155-8119-6B3A-AD9F-CA6B8FB38685}"/>
              </a:ext>
            </a:extLst>
          </p:cNvPr>
          <p:cNvCxnSpPr>
            <a:cxnSpLocks/>
            <a:endCxn id="19" idx="2"/>
          </p:cNvCxnSpPr>
          <p:nvPr/>
        </p:nvCxnSpPr>
        <p:spPr>
          <a:xfrm flipV="1">
            <a:off x="10290995" y="3440271"/>
            <a:ext cx="3034" cy="116743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107CC7A3-181C-A6D3-259A-46C8C4BCE29B}"/>
              </a:ext>
            </a:extLst>
          </p:cNvPr>
          <p:cNvCxnSpPr>
            <a:cxnSpLocks/>
            <a:stCxn id="19" idx="0"/>
            <a:endCxn id="21" idx="2"/>
          </p:cNvCxnSpPr>
          <p:nvPr/>
        </p:nvCxnSpPr>
        <p:spPr>
          <a:xfrm flipH="1" flipV="1">
            <a:off x="9231800" y="2317902"/>
            <a:ext cx="1062229" cy="185884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4BF29310-BA46-24C1-8B3E-C3CAACF53D49}"/>
              </a:ext>
            </a:extLst>
          </p:cNvPr>
          <p:cNvCxnSpPr>
            <a:cxnSpLocks/>
            <a:stCxn id="19" idx="0"/>
            <a:endCxn id="22" idx="2"/>
          </p:cNvCxnSpPr>
          <p:nvPr/>
        </p:nvCxnSpPr>
        <p:spPr>
          <a:xfrm flipV="1">
            <a:off x="10294029" y="2326607"/>
            <a:ext cx="996712" cy="177179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734FB298-1B6C-E1C5-1A29-F99A7B490256}"/>
              </a:ext>
            </a:extLst>
          </p:cNvPr>
          <p:cNvCxnSpPr>
            <a:cxnSpLocks/>
            <a:stCxn id="16" idx="2"/>
            <a:endCxn id="20" idx="0"/>
          </p:cNvCxnSpPr>
          <p:nvPr/>
        </p:nvCxnSpPr>
        <p:spPr>
          <a:xfrm flipH="1">
            <a:off x="8865845" y="3950764"/>
            <a:ext cx="1675989" cy="279148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7AF6017C-5527-EC7E-8E3D-F6273123B1F7}"/>
              </a:ext>
            </a:extLst>
          </p:cNvPr>
          <p:cNvCxnSpPr>
            <a:cxnSpLocks/>
            <a:stCxn id="20" idx="2"/>
            <a:endCxn id="28" idx="0"/>
          </p:cNvCxnSpPr>
          <p:nvPr/>
        </p:nvCxnSpPr>
        <p:spPr>
          <a:xfrm flipH="1">
            <a:off x="8852118" y="5224729"/>
            <a:ext cx="13727" cy="196875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C098FB70-2FD6-90D2-4BC8-56FF4CF80A98}"/>
              </a:ext>
            </a:extLst>
          </p:cNvPr>
          <p:cNvCxnSpPr>
            <a:cxnSpLocks/>
            <a:stCxn id="16" idx="2"/>
            <a:endCxn id="23" idx="0"/>
          </p:cNvCxnSpPr>
          <p:nvPr/>
        </p:nvCxnSpPr>
        <p:spPr>
          <a:xfrm flipH="1">
            <a:off x="10130989" y="3950764"/>
            <a:ext cx="410845" cy="856671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76078DF5-F452-A511-9A5B-CBE2A564EDFD}"/>
              </a:ext>
            </a:extLst>
          </p:cNvPr>
          <p:cNvCxnSpPr>
            <a:cxnSpLocks/>
            <a:stCxn id="16" idx="2"/>
            <a:endCxn id="27" idx="0"/>
          </p:cNvCxnSpPr>
          <p:nvPr/>
        </p:nvCxnSpPr>
        <p:spPr>
          <a:xfrm>
            <a:off x="10541834" y="3950764"/>
            <a:ext cx="898639" cy="472295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5A16B22C-FCEC-78AC-02EA-CC14844940FB}"/>
              </a:ext>
            </a:extLst>
          </p:cNvPr>
          <p:cNvCxnSpPr>
            <a:cxnSpLocks/>
            <a:stCxn id="15" idx="2"/>
            <a:endCxn id="24" idx="0"/>
          </p:cNvCxnSpPr>
          <p:nvPr/>
        </p:nvCxnSpPr>
        <p:spPr>
          <a:xfrm>
            <a:off x="7417249" y="3950764"/>
            <a:ext cx="0" cy="279148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B3B31441-7266-5169-129D-7EC4E16B865D}"/>
              </a:ext>
            </a:extLst>
          </p:cNvPr>
          <p:cNvSpPr/>
          <p:nvPr/>
        </p:nvSpPr>
        <p:spPr>
          <a:xfrm>
            <a:off x="8865845" y="968192"/>
            <a:ext cx="1483617" cy="584638"/>
          </a:xfrm>
          <a:prstGeom prst="rect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7.b. How can we better evidence local need/ambition?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2B2E9FF-7595-DA74-AF61-4FA87B5596DE}"/>
              </a:ext>
            </a:extLst>
          </p:cNvPr>
          <p:cNvCxnSpPr>
            <a:cxnSpLocks/>
            <a:stCxn id="19" idx="0"/>
          </p:cNvCxnSpPr>
          <p:nvPr/>
        </p:nvCxnSpPr>
        <p:spPr>
          <a:xfrm flipH="1" flipV="1">
            <a:off x="10290995" y="1552830"/>
            <a:ext cx="3034" cy="950956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185946E-A14D-DA4B-6C6A-3A2725AB8494}"/>
              </a:ext>
            </a:extLst>
          </p:cNvPr>
          <p:cNvSpPr txBox="1"/>
          <p:nvPr/>
        </p:nvSpPr>
        <p:spPr>
          <a:xfrm>
            <a:off x="183453" y="890509"/>
            <a:ext cx="285090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rgbClr val="008080"/>
                </a:solidFill>
                <a:effectLst/>
                <a:latin typeface="+mj-lt"/>
                <a:ea typeface="Calibri" panose="020F0502020204030204" pitchFamily="34" charset="0"/>
              </a:rPr>
              <a:t>An example of one of the earlier issues trackers.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srgbClr val="008080"/>
                </a:solidFill>
                <a:latin typeface="+mj-lt"/>
                <a:ea typeface="Calibri" panose="020F0502020204030204" pitchFamily="34" charset="0"/>
              </a:rPr>
              <a:t>You could reshape this – this just reflects the discussions we had.</a:t>
            </a:r>
            <a:endParaRPr lang="en-GB" dirty="0">
              <a:solidFill>
                <a:srgbClr val="00808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45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112">
            <a:extLst>
              <a:ext uri="{FF2B5EF4-FFF2-40B4-BE49-F238E27FC236}">
                <a16:creationId xmlns:a16="http://schemas.microsoft.com/office/drawing/2014/main" id="{F00B2ACD-8481-4111-B61C-1DDE68AB67D2}"/>
              </a:ext>
            </a:extLst>
          </p:cNvPr>
          <p:cNvSpPr/>
          <p:nvPr/>
        </p:nvSpPr>
        <p:spPr>
          <a:xfrm>
            <a:off x="0" y="0"/>
            <a:ext cx="12192000" cy="884921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A9BF6A-AF75-76C0-DEA1-B8B8A87E4F74}"/>
              </a:ext>
            </a:extLst>
          </p:cNvPr>
          <p:cNvSpPr txBox="1"/>
          <p:nvPr/>
        </p:nvSpPr>
        <p:spPr>
          <a:xfrm>
            <a:off x="148347" y="138129"/>
            <a:ext cx="88594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Supporting materials</a:t>
            </a:r>
          </a:p>
        </p:txBody>
      </p:sp>
      <p:sp>
        <p:nvSpPr>
          <p:cNvPr id="1080" name="Rectangle 1079">
            <a:extLst>
              <a:ext uri="{FF2B5EF4-FFF2-40B4-BE49-F238E27FC236}">
                <a16:creationId xmlns:a16="http://schemas.microsoft.com/office/drawing/2014/main" id="{078BDBB4-84CE-DBA3-DC54-225E5B9D3498}"/>
              </a:ext>
            </a:extLst>
          </p:cNvPr>
          <p:cNvSpPr/>
          <p:nvPr/>
        </p:nvSpPr>
        <p:spPr>
          <a:xfrm>
            <a:off x="0" y="6459369"/>
            <a:ext cx="12192000" cy="404761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80" name="Group 1379">
            <a:extLst>
              <a:ext uri="{FF2B5EF4-FFF2-40B4-BE49-F238E27FC236}">
                <a16:creationId xmlns:a16="http://schemas.microsoft.com/office/drawing/2014/main" id="{BAA1368F-61BF-77CB-A7D3-9552527B81E8}"/>
              </a:ext>
            </a:extLst>
          </p:cNvPr>
          <p:cNvGrpSpPr/>
          <p:nvPr/>
        </p:nvGrpSpPr>
        <p:grpSpPr>
          <a:xfrm>
            <a:off x="11097683" y="6513554"/>
            <a:ext cx="1011528" cy="296390"/>
            <a:chOff x="11097683" y="6513554"/>
            <a:chExt cx="1011528" cy="296390"/>
          </a:xfrm>
        </p:grpSpPr>
        <p:sp>
          <p:nvSpPr>
            <p:cNvPr id="1082" name="Oval 1081">
              <a:extLst>
                <a:ext uri="{FF2B5EF4-FFF2-40B4-BE49-F238E27FC236}">
                  <a16:creationId xmlns:a16="http://schemas.microsoft.com/office/drawing/2014/main" id="{C45B63B2-3090-C319-5AD1-E25DDD631276}"/>
                </a:ext>
              </a:extLst>
            </p:cNvPr>
            <p:cNvSpPr/>
            <p:nvPr/>
          </p:nvSpPr>
          <p:spPr>
            <a:xfrm>
              <a:off x="11097683" y="6513554"/>
              <a:ext cx="308091" cy="2944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4" name="Oval 1083">
              <a:extLst>
                <a:ext uri="{FF2B5EF4-FFF2-40B4-BE49-F238E27FC236}">
                  <a16:creationId xmlns:a16="http://schemas.microsoft.com/office/drawing/2014/main" id="{0E17DC78-E0CC-E450-B4B6-AC52B1CBF500}"/>
                </a:ext>
              </a:extLst>
            </p:cNvPr>
            <p:cNvSpPr/>
            <p:nvPr/>
          </p:nvSpPr>
          <p:spPr>
            <a:xfrm>
              <a:off x="11801120" y="6513554"/>
              <a:ext cx="308091" cy="2944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85" name="Graphic 1084" descr="Electric Tower outline">
              <a:extLst>
                <a:ext uri="{FF2B5EF4-FFF2-40B4-BE49-F238E27FC236}">
                  <a16:creationId xmlns:a16="http://schemas.microsoft.com/office/drawing/2014/main" id="{3AA45023-0673-FD4B-F104-F2470A584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121639" y="6536451"/>
              <a:ext cx="260179" cy="248684"/>
            </a:xfrm>
            <a:prstGeom prst="rect">
              <a:avLst/>
            </a:prstGeom>
          </p:spPr>
        </p:pic>
        <p:pic>
          <p:nvPicPr>
            <p:cNvPr id="1086" name="Graphic 1085" descr="Plugged Unplugged outline">
              <a:extLst>
                <a:ext uri="{FF2B5EF4-FFF2-40B4-BE49-F238E27FC236}">
                  <a16:creationId xmlns:a16="http://schemas.microsoft.com/office/drawing/2014/main" id="{A0D770C6-ACB2-5982-4988-94B3E0D11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11816642" y="6545140"/>
              <a:ext cx="277046" cy="264804"/>
            </a:xfrm>
            <a:prstGeom prst="rect">
              <a:avLst/>
            </a:prstGeom>
          </p:spPr>
        </p:pic>
        <p:grpSp>
          <p:nvGrpSpPr>
            <p:cNvPr id="1379" name="Group 1378">
              <a:extLst>
                <a:ext uri="{FF2B5EF4-FFF2-40B4-BE49-F238E27FC236}">
                  <a16:creationId xmlns:a16="http://schemas.microsoft.com/office/drawing/2014/main" id="{0B6F3B84-277D-3FC3-82DF-BE65F2B3C97B}"/>
                </a:ext>
              </a:extLst>
            </p:cNvPr>
            <p:cNvGrpSpPr/>
            <p:nvPr/>
          </p:nvGrpSpPr>
          <p:grpSpPr>
            <a:xfrm>
              <a:off x="11449401" y="6513554"/>
              <a:ext cx="308091" cy="294479"/>
              <a:chOff x="11449401" y="6513554"/>
              <a:chExt cx="308091" cy="294479"/>
            </a:xfrm>
          </p:grpSpPr>
          <p:sp>
            <p:nvSpPr>
              <p:cNvPr id="1083" name="Oval 1082">
                <a:extLst>
                  <a:ext uri="{FF2B5EF4-FFF2-40B4-BE49-F238E27FC236}">
                    <a16:creationId xmlns:a16="http://schemas.microsoft.com/office/drawing/2014/main" id="{5A821A81-0FCB-EEF6-0CCC-CB6014217ECC}"/>
                  </a:ext>
                </a:extLst>
              </p:cNvPr>
              <p:cNvSpPr/>
              <p:nvPr/>
            </p:nvSpPr>
            <p:spPr>
              <a:xfrm>
                <a:off x="11449401" y="6513554"/>
                <a:ext cx="308091" cy="2944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378" name="Picture 1377">
                <a:extLst>
                  <a:ext uri="{FF2B5EF4-FFF2-40B4-BE49-F238E27FC236}">
                    <a16:creationId xmlns:a16="http://schemas.microsoft.com/office/drawing/2014/main" id="{122D4072-5D9D-7948-9936-2EFA256A14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1500649" y="6548617"/>
                <a:ext cx="205593" cy="216373"/>
              </a:xfrm>
              <a:prstGeom prst="rect">
                <a:avLst/>
              </a:prstGeom>
            </p:spPr>
          </p:pic>
        </p:grpSp>
      </p:grpSp>
      <p:pic>
        <p:nvPicPr>
          <p:cNvPr id="1381" name="Picture 1380" descr="A green logo with text&#10;&#10;Description automatically generated">
            <a:extLst>
              <a:ext uri="{FF2B5EF4-FFF2-40B4-BE49-F238E27FC236}">
                <a16:creationId xmlns:a16="http://schemas.microsoft.com/office/drawing/2014/main" id="{97D87714-2992-B0CA-0E12-6819B8A97BF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605" y="163303"/>
            <a:ext cx="1294470" cy="55168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CC3C936-6C24-1161-C4F5-A9CF8BD41822}"/>
              </a:ext>
            </a:extLst>
          </p:cNvPr>
          <p:cNvSpPr/>
          <p:nvPr/>
        </p:nvSpPr>
        <p:spPr>
          <a:xfrm>
            <a:off x="202141" y="2101935"/>
            <a:ext cx="2414059" cy="64936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08080"/>
                </a:solidFill>
              </a:rPr>
              <a:t>Scoping document &amp; terms of reference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116904-19F8-1C0A-9699-CFA74777BB34}"/>
              </a:ext>
            </a:extLst>
          </p:cNvPr>
          <p:cNvSpPr/>
          <p:nvPr/>
        </p:nvSpPr>
        <p:spPr>
          <a:xfrm>
            <a:off x="202140" y="2906021"/>
            <a:ext cx="2414059" cy="64936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08080"/>
                </a:solidFill>
              </a:rPr>
              <a:t>Structured agendas and slides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E13C3D-B59D-80BE-6E1F-02785D7AB1E4}"/>
              </a:ext>
            </a:extLst>
          </p:cNvPr>
          <p:cNvSpPr/>
          <p:nvPr/>
        </p:nvSpPr>
        <p:spPr>
          <a:xfrm>
            <a:off x="202139" y="3710107"/>
            <a:ext cx="2414059" cy="64936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08080"/>
                </a:solidFill>
              </a:rPr>
              <a:t>Background briefing notes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DCF30D-2C86-47AF-F9A2-ACBF334D837E}"/>
              </a:ext>
            </a:extLst>
          </p:cNvPr>
          <p:cNvSpPr/>
          <p:nvPr/>
        </p:nvSpPr>
        <p:spPr>
          <a:xfrm>
            <a:off x="202138" y="4488079"/>
            <a:ext cx="2414059" cy="649366"/>
          </a:xfrm>
          <a:prstGeom prst="rect">
            <a:avLst/>
          </a:prstGeom>
          <a:solidFill>
            <a:srgbClr val="CBDDE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08080"/>
                </a:solidFill>
              </a:rPr>
              <a:t>Issues tracker and narrative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7C2ECFA5-3D25-62BA-9350-4B1F1E5A25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0405" y="1252113"/>
            <a:ext cx="3399708" cy="4840064"/>
          </a:xfrm>
          <a:prstGeom prst="rect">
            <a:avLst/>
          </a:prstGeom>
          <a:ln>
            <a:solidFill>
              <a:srgbClr val="008080"/>
            </a:solidFill>
          </a:ln>
          <a:scene3d>
            <a:camera prst="perspectiveRight"/>
            <a:lightRig rig="threePt" dir="t"/>
          </a:scene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4598B2-AFBA-0441-2ED9-17CE9E53C868}"/>
              </a:ext>
            </a:extLst>
          </p:cNvPr>
          <p:cNvSpPr txBox="1"/>
          <p:nvPr/>
        </p:nvSpPr>
        <p:spPr>
          <a:xfrm>
            <a:off x="8530916" y="1993101"/>
            <a:ext cx="285090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>
                <a:solidFill>
                  <a:srgbClr val="008080"/>
                </a:solidFill>
                <a:effectLst/>
                <a:latin typeface="+mj-lt"/>
                <a:ea typeface="Calibri" panose="020F0502020204030204" pitchFamily="34" charset="0"/>
              </a:rPr>
              <a:t>As well as minutes, we kept this issues and questions tracker.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>
              <a:solidFill>
                <a:srgbClr val="008080"/>
              </a:solidFill>
              <a:latin typeface="+mj-lt"/>
              <a:ea typeface="Calibri" panose="020F050202020403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>
                <a:solidFill>
                  <a:srgbClr val="008080"/>
                </a:solidFill>
                <a:effectLst/>
                <a:latin typeface="+mj-lt"/>
                <a:ea typeface="Calibri" panose="020F0502020204030204" pitchFamily="34" charset="0"/>
              </a:rPr>
              <a:t>Essentially </a:t>
            </a:r>
            <a:r>
              <a:rPr lang="en-GB" b="1">
                <a:solidFill>
                  <a:srgbClr val="008080"/>
                </a:solidFill>
                <a:latin typeface="+mj-lt"/>
                <a:ea typeface="Calibri" panose="020F0502020204030204" pitchFamily="34" charset="0"/>
              </a:rPr>
              <a:t>this </a:t>
            </a:r>
            <a:r>
              <a:rPr lang="en-GB" b="1">
                <a:solidFill>
                  <a:srgbClr val="008080"/>
                </a:solidFill>
                <a:effectLst/>
                <a:latin typeface="+mj-lt"/>
                <a:ea typeface="Calibri" panose="020F0502020204030204" pitchFamily="34" charset="0"/>
              </a:rPr>
              <a:t>was a narrative long-form version of that previous diagram – which unlike the chronological format of minutes, tried to rationally reconstruct/structure the discussion points.</a:t>
            </a:r>
          </a:p>
        </p:txBody>
      </p:sp>
    </p:spTree>
    <p:extLst>
      <p:ext uri="{BB962C8B-B14F-4D97-AF65-F5344CB8AC3E}">
        <p14:creationId xmlns:p14="http://schemas.microsoft.com/office/powerpoint/2010/main" val="183763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05B6BCE-D8B1-EF28-3056-771D95FD3B5B}"/>
              </a:ext>
            </a:extLst>
          </p:cNvPr>
          <p:cNvSpPr/>
          <p:nvPr/>
        </p:nvSpPr>
        <p:spPr>
          <a:xfrm>
            <a:off x="0" y="-1"/>
            <a:ext cx="12192000" cy="6332375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4908742-41EA-349A-1D8D-4C9EDD008D53}"/>
              </a:ext>
            </a:extLst>
          </p:cNvPr>
          <p:cNvGrpSpPr/>
          <p:nvPr/>
        </p:nvGrpSpPr>
        <p:grpSpPr>
          <a:xfrm>
            <a:off x="8523602" y="5791421"/>
            <a:ext cx="914400" cy="914400"/>
            <a:chOff x="8948148" y="5756915"/>
            <a:chExt cx="914400" cy="9144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90A669D-13F8-63A2-62DF-8FF697A31BA0}"/>
                </a:ext>
              </a:extLst>
            </p:cNvPr>
            <p:cNvSpPr/>
            <p:nvPr/>
          </p:nvSpPr>
          <p:spPr>
            <a:xfrm>
              <a:off x="8948148" y="5756915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Graphic 4" descr="Electric Tower outline">
              <a:extLst>
                <a:ext uri="{FF2B5EF4-FFF2-40B4-BE49-F238E27FC236}">
                  <a16:creationId xmlns:a16="http://schemas.microsoft.com/office/drawing/2014/main" id="{E1CE9C25-DF39-E7AF-6EAD-D8758553C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019248" y="5828015"/>
              <a:ext cx="772200" cy="77220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B47A3A4-85A1-7C22-A45C-A29BB2262BB4}"/>
              </a:ext>
            </a:extLst>
          </p:cNvPr>
          <p:cNvGrpSpPr/>
          <p:nvPr/>
        </p:nvGrpSpPr>
        <p:grpSpPr>
          <a:xfrm>
            <a:off x="10611368" y="5791421"/>
            <a:ext cx="914400" cy="914400"/>
            <a:chOff x="11035914" y="5756915"/>
            <a:chExt cx="914400" cy="9144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8582964-226E-9C00-C76C-BF3136FA1DCC}"/>
                </a:ext>
              </a:extLst>
            </p:cNvPr>
            <p:cNvSpPr/>
            <p:nvPr/>
          </p:nvSpPr>
          <p:spPr>
            <a:xfrm>
              <a:off x="11035914" y="5756915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Graphic 10" descr="Plugged Unplugged outline">
              <a:extLst>
                <a:ext uri="{FF2B5EF4-FFF2-40B4-BE49-F238E27FC236}">
                  <a16:creationId xmlns:a16="http://schemas.microsoft.com/office/drawing/2014/main" id="{A8A53CE6-91AD-6FB9-012B-01A4889DD4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11076904" y="5812003"/>
              <a:ext cx="804225" cy="804223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8B4A1A6-ABD4-C327-28BB-1947FFD7A94C}"/>
              </a:ext>
            </a:extLst>
          </p:cNvPr>
          <p:cNvGrpSpPr/>
          <p:nvPr/>
        </p:nvGrpSpPr>
        <p:grpSpPr>
          <a:xfrm>
            <a:off x="9567485" y="5791421"/>
            <a:ext cx="914400" cy="914400"/>
            <a:chOff x="9992031" y="5756915"/>
            <a:chExt cx="914400" cy="9144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496C259-E55C-5FB9-1AC2-3649E59AAD0E}"/>
                </a:ext>
              </a:extLst>
            </p:cNvPr>
            <p:cNvSpPr/>
            <p:nvPr/>
          </p:nvSpPr>
          <p:spPr>
            <a:xfrm>
              <a:off x="9992031" y="5756915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C4C45CF-601A-1D2B-C2B7-CAA6E86FCED4}"/>
                </a:ext>
              </a:extLst>
            </p:cNvPr>
            <p:cNvGrpSpPr/>
            <p:nvPr/>
          </p:nvGrpSpPr>
          <p:grpSpPr>
            <a:xfrm>
              <a:off x="10153404" y="5911985"/>
              <a:ext cx="591653" cy="636453"/>
              <a:chOff x="572587" y="3365168"/>
              <a:chExt cx="637818" cy="682188"/>
            </a:xfrm>
          </p:grpSpPr>
          <p:sp>
            <p:nvSpPr>
              <p:cNvPr id="15" name="Rectangle: Top Corners Rounded 14">
                <a:extLst>
                  <a:ext uri="{FF2B5EF4-FFF2-40B4-BE49-F238E27FC236}">
                    <a16:creationId xmlns:a16="http://schemas.microsoft.com/office/drawing/2014/main" id="{82DC9C7A-E6F0-47D8-BAC4-D0F3661C3A69}"/>
                  </a:ext>
                </a:extLst>
              </p:cNvPr>
              <p:cNvSpPr/>
              <p:nvPr/>
            </p:nvSpPr>
            <p:spPr>
              <a:xfrm>
                <a:off x="572587" y="3626051"/>
                <a:ext cx="444088" cy="421305"/>
              </a:xfrm>
              <a:prstGeom prst="round2SameRect">
                <a:avLst/>
              </a:prstGeom>
              <a:noFill/>
              <a:ln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ectangle: Top Corners Rounded 15">
                <a:extLst>
                  <a:ext uri="{FF2B5EF4-FFF2-40B4-BE49-F238E27FC236}">
                    <a16:creationId xmlns:a16="http://schemas.microsoft.com/office/drawing/2014/main" id="{03D9D5C6-FF97-43D0-8F4D-99D0334CB5E4}"/>
                  </a:ext>
                </a:extLst>
              </p:cNvPr>
              <p:cNvSpPr/>
              <p:nvPr/>
            </p:nvSpPr>
            <p:spPr>
              <a:xfrm>
                <a:off x="621028" y="3776405"/>
                <a:ext cx="96714" cy="190828"/>
              </a:xfrm>
              <a:prstGeom prst="round2SameRect">
                <a:avLst>
                  <a:gd name="adj1" fmla="val 41288"/>
                  <a:gd name="adj2" fmla="val 0"/>
                </a:avLst>
              </a:prstGeom>
              <a:noFill/>
              <a:ln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Rectangle: Top Corners Rounded 16">
                <a:extLst>
                  <a:ext uri="{FF2B5EF4-FFF2-40B4-BE49-F238E27FC236}">
                    <a16:creationId xmlns:a16="http://schemas.microsoft.com/office/drawing/2014/main" id="{19D7A7F2-2AD4-4B9B-C699-9ABDB472E57F}"/>
                  </a:ext>
                </a:extLst>
              </p:cNvPr>
              <p:cNvSpPr/>
              <p:nvPr/>
            </p:nvSpPr>
            <p:spPr>
              <a:xfrm>
                <a:off x="749562" y="3776405"/>
                <a:ext cx="96714" cy="190828"/>
              </a:xfrm>
              <a:prstGeom prst="round2SameRect">
                <a:avLst>
                  <a:gd name="adj1" fmla="val 41288"/>
                  <a:gd name="adj2" fmla="val 0"/>
                </a:avLst>
              </a:prstGeom>
              <a:noFill/>
              <a:ln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Rectangle: Top Corners Rounded 17">
                <a:extLst>
                  <a:ext uri="{FF2B5EF4-FFF2-40B4-BE49-F238E27FC236}">
                    <a16:creationId xmlns:a16="http://schemas.microsoft.com/office/drawing/2014/main" id="{EF945648-CC1A-D2F8-FA63-E8A4F7FBD95B}"/>
                  </a:ext>
                </a:extLst>
              </p:cNvPr>
              <p:cNvSpPr/>
              <p:nvPr/>
            </p:nvSpPr>
            <p:spPr>
              <a:xfrm>
                <a:off x="878096" y="3776405"/>
                <a:ext cx="96714" cy="190828"/>
              </a:xfrm>
              <a:prstGeom prst="round2SameRect">
                <a:avLst>
                  <a:gd name="adj1" fmla="val 41288"/>
                  <a:gd name="adj2" fmla="val 0"/>
                </a:avLst>
              </a:prstGeom>
              <a:noFill/>
              <a:ln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F680FBC-52B6-4839-6423-7649CDEE84C0}"/>
                  </a:ext>
                </a:extLst>
              </p:cNvPr>
              <p:cNvSpPr/>
              <p:nvPr/>
            </p:nvSpPr>
            <p:spPr>
              <a:xfrm>
                <a:off x="618700" y="3922058"/>
                <a:ext cx="96714" cy="45719"/>
              </a:xfrm>
              <a:prstGeom prst="rect">
                <a:avLst/>
              </a:prstGeom>
              <a:solidFill>
                <a:srgbClr val="008080"/>
              </a:solidFill>
              <a:ln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83E2C80-D2D3-6E10-867B-429B97D3CB9D}"/>
                  </a:ext>
                </a:extLst>
              </p:cNvPr>
              <p:cNvSpPr/>
              <p:nvPr/>
            </p:nvSpPr>
            <p:spPr>
              <a:xfrm>
                <a:off x="749805" y="3922058"/>
                <a:ext cx="96714" cy="45719"/>
              </a:xfrm>
              <a:prstGeom prst="rect">
                <a:avLst/>
              </a:prstGeom>
              <a:solidFill>
                <a:srgbClr val="008080"/>
              </a:solidFill>
              <a:ln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323A966-5B33-C801-931F-2A3E3E6E8CD3}"/>
                  </a:ext>
                </a:extLst>
              </p:cNvPr>
              <p:cNvSpPr/>
              <p:nvPr/>
            </p:nvSpPr>
            <p:spPr>
              <a:xfrm>
                <a:off x="876146" y="3922058"/>
                <a:ext cx="96714" cy="45719"/>
              </a:xfrm>
              <a:prstGeom prst="rect">
                <a:avLst/>
              </a:prstGeom>
              <a:solidFill>
                <a:srgbClr val="008080"/>
              </a:solidFill>
              <a:ln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B42BEC08-86A8-5154-E15D-04FB593E1444}"/>
                  </a:ext>
                </a:extLst>
              </p:cNvPr>
              <p:cNvCxnSpPr/>
              <p:nvPr/>
            </p:nvCxnSpPr>
            <p:spPr>
              <a:xfrm>
                <a:off x="572587" y="3978349"/>
                <a:ext cx="444088" cy="0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353E768F-ED95-731C-7B2C-249FCCD2F6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5287" y="3660849"/>
                <a:ext cx="418013" cy="0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BB8B4AC2-D373-22D3-A950-F8D60DB9D1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3409" y="3660849"/>
                <a:ext cx="0" cy="114128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FBC2B05C-B6E3-B7FB-682F-158A23CBDF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7777" y="3657662"/>
                <a:ext cx="0" cy="114128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43A08AF6-A8BD-A069-AEE2-1017DEC318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7679" y="3657662"/>
                <a:ext cx="0" cy="114128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B6D360C9-0B5D-950C-1031-13C5339AB6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1821" y="3365168"/>
                <a:ext cx="0" cy="114128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D0183626-913B-DB9D-B0D6-55EF25CE1B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9364" y="3365168"/>
                <a:ext cx="0" cy="114128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1682597-865F-5564-A7F2-2852CE45EA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3733" y="3365168"/>
                <a:ext cx="0" cy="114128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4FBEFA33-AA9E-C52C-CD53-EEEE5AA4EAD4}"/>
                  </a:ext>
                </a:extLst>
              </p:cNvPr>
              <p:cNvSpPr/>
              <p:nvPr/>
            </p:nvSpPr>
            <p:spPr>
              <a:xfrm>
                <a:off x="630237" y="3432175"/>
                <a:ext cx="83582" cy="128045"/>
              </a:xfrm>
              <a:prstGeom prst="roundRect">
                <a:avLst>
                  <a:gd name="adj" fmla="val 33761"/>
                </a:avLst>
              </a:prstGeom>
              <a:solidFill>
                <a:srgbClr val="008080"/>
              </a:solidFill>
              <a:ln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F6E6F447-E091-B613-2163-109BD6DEC047}"/>
                  </a:ext>
                </a:extLst>
              </p:cNvPr>
              <p:cNvSpPr/>
              <p:nvPr/>
            </p:nvSpPr>
            <p:spPr>
              <a:xfrm>
                <a:off x="757067" y="3431196"/>
                <a:ext cx="83582" cy="128045"/>
              </a:xfrm>
              <a:prstGeom prst="roundRect">
                <a:avLst>
                  <a:gd name="adj" fmla="val 33761"/>
                </a:avLst>
              </a:prstGeom>
              <a:solidFill>
                <a:srgbClr val="008080"/>
              </a:solidFill>
              <a:ln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AA78BE87-983B-05B8-D972-C3A5F5EB33CB}"/>
                  </a:ext>
                </a:extLst>
              </p:cNvPr>
              <p:cNvSpPr/>
              <p:nvPr/>
            </p:nvSpPr>
            <p:spPr>
              <a:xfrm>
                <a:off x="883897" y="3427042"/>
                <a:ext cx="83582" cy="128045"/>
              </a:xfrm>
              <a:prstGeom prst="roundRect">
                <a:avLst>
                  <a:gd name="adj" fmla="val 33761"/>
                </a:avLst>
              </a:prstGeom>
              <a:solidFill>
                <a:srgbClr val="008080"/>
              </a:solidFill>
              <a:ln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Left Bracket 32">
                <a:extLst>
                  <a:ext uri="{FF2B5EF4-FFF2-40B4-BE49-F238E27FC236}">
                    <a16:creationId xmlns:a16="http://schemas.microsoft.com/office/drawing/2014/main" id="{BFE83E77-B061-F934-476D-C56F96D13F37}"/>
                  </a:ext>
                </a:extLst>
              </p:cNvPr>
              <p:cNvSpPr/>
              <p:nvPr/>
            </p:nvSpPr>
            <p:spPr>
              <a:xfrm rot="5400000">
                <a:off x="648114" y="3577223"/>
                <a:ext cx="45719" cy="45719"/>
              </a:xfrm>
              <a:prstGeom prst="leftBracket">
                <a:avLst/>
              </a:prstGeom>
              <a:ln w="28575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Left Bracket 33">
                <a:extLst>
                  <a:ext uri="{FF2B5EF4-FFF2-40B4-BE49-F238E27FC236}">
                    <a16:creationId xmlns:a16="http://schemas.microsoft.com/office/drawing/2014/main" id="{4C5702DB-B238-46DE-B2F6-E0CA33B42799}"/>
                  </a:ext>
                </a:extLst>
              </p:cNvPr>
              <p:cNvSpPr/>
              <p:nvPr/>
            </p:nvSpPr>
            <p:spPr>
              <a:xfrm rot="5400000">
                <a:off x="777088" y="3576956"/>
                <a:ext cx="45719" cy="45719"/>
              </a:xfrm>
              <a:prstGeom prst="leftBracket">
                <a:avLst/>
              </a:prstGeom>
              <a:ln w="28575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Left Bracket 34">
                <a:extLst>
                  <a:ext uri="{FF2B5EF4-FFF2-40B4-BE49-F238E27FC236}">
                    <a16:creationId xmlns:a16="http://schemas.microsoft.com/office/drawing/2014/main" id="{08698136-3131-9642-184C-156F8ADF59FC}"/>
                  </a:ext>
                </a:extLst>
              </p:cNvPr>
              <p:cNvSpPr/>
              <p:nvPr/>
            </p:nvSpPr>
            <p:spPr>
              <a:xfrm rot="5400000">
                <a:off x="898982" y="3573341"/>
                <a:ext cx="45719" cy="45719"/>
              </a:xfrm>
              <a:prstGeom prst="leftBracket">
                <a:avLst/>
              </a:prstGeom>
              <a:ln w="28575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Rectangle: Top Corners Rounded 35">
                <a:extLst>
                  <a:ext uri="{FF2B5EF4-FFF2-40B4-BE49-F238E27FC236}">
                    <a16:creationId xmlns:a16="http://schemas.microsoft.com/office/drawing/2014/main" id="{989351E0-7C18-C82C-49A3-FE3A8D77BD49}"/>
                  </a:ext>
                </a:extLst>
              </p:cNvPr>
              <p:cNvSpPr/>
              <p:nvPr/>
            </p:nvSpPr>
            <p:spPr>
              <a:xfrm>
                <a:off x="1092572" y="3775866"/>
                <a:ext cx="117833" cy="271487"/>
              </a:xfrm>
              <a:prstGeom prst="round2SameRect">
                <a:avLst>
                  <a:gd name="adj1" fmla="val 41288"/>
                  <a:gd name="adj2" fmla="val 0"/>
                </a:avLst>
              </a:prstGeom>
              <a:noFill/>
              <a:ln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Hexagon 36">
                <a:extLst>
                  <a:ext uri="{FF2B5EF4-FFF2-40B4-BE49-F238E27FC236}">
                    <a16:creationId xmlns:a16="http://schemas.microsoft.com/office/drawing/2014/main" id="{96092B48-87F1-66CB-2AC1-A9AC2AF1CBF7}"/>
                  </a:ext>
                </a:extLst>
              </p:cNvPr>
              <p:cNvSpPr/>
              <p:nvPr/>
            </p:nvSpPr>
            <p:spPr>
              <a:xfrm>
                <a:off x="887028" y="3365168"/>
                <a:ext cx="77273" cy="63832"/>
              </a:xfrm>
              <a:prstGeom prst="hexagon">
                <a:avLst/>
              </a:prstGeom>
              <a:solidFill>
                <a:srgbClr val="008080"/>
              </a:solidFill>
              <a:ln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Hexagon 37">
                <a:extLst>
                  <a:ext uri="{FF2B5EF4-FFF2-40B4-BE49-F238E27FC236}">
                    <a16:creationId xmlns:a16="http://schemas.microsoft.com/office/drawing/2014/main" id="{2E54CC32-5DDD-18BE-E624-475F6BA80E5A}"/>
                  </a:ext>
                </a:extLst>
              </p:cNvPr>
              <p:cNvSpPr/>
              <p:nvPr/>
            </p:nvSpPr>
            <p:spPr>
              <a:xfrm>
                <a:off x="1112992" y="3365652"/>
                <a:ext cx="77273" cy="63832"/>
              </a:xfrm>
              <a:prstGeom prst="hexagon">
                <a:avLst/>
              </a:prstGeom>
              <a:solidFill>
                <a:srgbClr val="008080"/>
              </a:solidFill>
              <a:ln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AC53A781-F0BB-08E0-C2AC-31F3ED7AF8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4301" y="3398673"/>
                <a:ext cx="148691" cy="484"/>
              </a:xfrm>
              <a:prstGeom prst="line">
                <a:avLst/>
              </a:prstGeom>
              <a:ln w="3810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Left Bracket 39">
                <a:extLst>
                  <a:ext uri="{FF2B5EF4-FFF2-40B4-BE49-F238E27FC236}">
                    <a16:creationId xmlns:a16="http://schemas.microsoft.com/office/drawing/2014/main" id="{61F7A6BB-EDBF-05B1-2392-1FAB2FA98B1E}"/>
                  </a:ext>
                </a:extLst>
              </p:cNvPr>
              <p:cNvSpPr/>
              <p:nvPr/>
            </p:nvSpPr>
            <p:spPr>
              <a:xfrm rot="5400000">
                <a:off x="1130010" y="3731289"/>
                <a:ext cx="45719" cy="45719"/>
              </a:xfrm>
              <a:prstGeom prst="leftBracket">
                <a:avLst/>
              </a:prstGeom>
              <a:ln w="28575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E0DC1F65-E879-CF61-34C7-97DBACF977F2}"/>
                  </a:ext>
                </a:extLst>
              </p:cNvPr>
              <p:cNvCxnSpPr>
                <a:cxnSpLocks/>
                <a:endCxn id="40" idx="1"/>
              </p:cNvCxnSpPr>
              <p:nvPr/>
            </p:nvCxnSpPr>
            <p:spPr>
              <a:xfrm>
                <a:off x="1151488" y="3434000"/>
                <a:ext cx="1381" cy="297289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D5417B51-4ACC-A2B7-1964-9A1BD51520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0208" y="3445711"/>
                <a:ext cx="81925" cy="0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148DA436-6210-FD82-B800-46244DE75E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0208" y="3482977"/>
                <a:ext cx="81925" cy="0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99565BD3-CF99-EAF0-8257-D43C723C56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0208" y="3520243"/>
                <a:ext cx="81925" cy="0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51BC37D4-866F-03C1-65B9-29753D7719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0208" y="3557509"/>
                <a:ext cx="81925" cy="0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71D6C9F9-E448-6132-E42D-5E8A08D442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0208" y="3594775"/>
                <a:ext cx="81925" cy="0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FC44EE91-5949-05E5-45AD-FB9C720FEB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0208" y="3632041"/>
                <a:ext cx="81925" cy="0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DA78AF7C-2221-1717-9C64-B49CEB9F1B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0208" y="3669307"/>
                <a:ext cx="81925" cy="0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A1FB03BF-AACA-BC58-1EC0-7DAC5AEDCC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0208" y="3706573"/>
                <a:ext cx="81925" cy="0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6DFFE1FE-66FF-6C06-AAA2-0621ABD58E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2572" y="3944917"/>
                <a:ext cx="112031" cy="0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653D4E46-DDA9-7C23-0B2D-C7EF86C960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8313" y="3978349"/>
                <a:ext cx="112031" cy="0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95880F2-E477-EBB0-14A3-D998A37F18D8}"/>
              </a:ext>
            </a:extLst>
          </p:cNvPr>
          <p:cNvSpPr txBox="1"/>
          <p:nvPr/>
        </p:nvSpPr>
        <p:spPr>
          <a:xfrm>
            <a:off x="1134389" y="3105834"/>
            <a:ext cx="933520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 Final report</a:t>
            </a:r>
          </a:p>
        </p:txBody>
      </p:sp>
      <p:pic>
        <p:nvPicPr>
          <p:cNvPr id="10" name="Picture 9" descr="A green logo with text&#10;&#10;Description automatically generated">
            <a:extLst>
              <a:ext uri="{FF2B5EF4-FFF2-40B4-BE49-F238E27FC236}">
                <a16:creationId xmlns:a16="http://schemas.microsoft.com/office/drawing/2014/main" id="{2FFDF6B8-5679-2647-8615-E7F162125FF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605" y="163303"/>
            <a:ext cx="1294470" cy="55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73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112">
            <a:extLst>
              <a:ext uri="{FF2B5EF4-FFF2-40B4-BE49-F238E27FC236}">
                <a16:creationId xmlns:a16="http://schemas.microsoft.com/office/drawing/2014/main" id="{F00B2ACD-8481-4111-B61C-1DDE68AB67D2}"/>
              </a:ext>
            </a:extLst>
          </p:cNvPr>
          <p:cNvSpPr/>
          <p:nvPr/>
        </p:nvSpPr>
        <p:spPr>
          <a:xfrm>
            <a:off x="0" y="0"/>
            <a:ext cx="12192000" cy="884921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A9BF6A-AF75-76C0-DEA1-B8B8A87E4F74}"/>
              </a:ext>
            </a:extLst>
          </p:cNvPr>
          <p:cNvSpPr txBox="1"/>
          <p:nvPr/>
        </p:nvSpPr>
        <p:spPr>
          <a:xfrm>
            <a:off x="148347" y="138129"/>
            <a:ext cx="88594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Final report</a:t>
            </a:r>
          </a:p>
        </p:txBody>
      </p:sp>
      <p:sp>
        <p:nvSpPr>
          <p:cNvPr id="1080" name="Rectangle 1079">
            <a:extLst>
              <a:ext uri="{FF2B5EF4-FFF2-40B4-BE49-F238E27FC236}">
                <a16:creationId xmlns:a16="http://schemas.microsoft.com/office/drawing/2014/main" id="{078BDBB4-84CE-DBA3-DC54-225E5B9D3498}"/>
              </a:ext>
            </a:extLst>
          </p:cNvPr>
          <p:cNvSpPr/>
          <p:nvPr/>
        </p:nvSpPr>
        <p:spPr>
          <a:xfrm>
            <a:off x="0" y="6459369"/>
            <a:ext cx="12192000" cy="404761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80" name="Group 1379">
            <a:extLst>
              <a:ext uri="{FF2B5EF4-FFF2-40B4-BE49-F238E27FC236}">
                <a16:creationId xmlns:a16="http://schemas.microsoft.com/office/drawing/2014/main" id="{BAA1368F-61BF-77CB-A7D3-9552527B81E8}"/>
              </a:ext>
            </a:extLst>
          </p:cNvPr>
          <p:cNvGrpSpPr/>
          <p:nvPr/>
        </p:nvGrpSpPr>
        <p:grpSpPr>
          <a:xfrm>
            <a:off x="11097683" y="6513554"/>
            <a:ext cx="1011528" cy="296390"/>
            <a:chOff x="11097683" y="6513554"/>
            <a:chExt cx="1011528" cy="296390"/>
          </a:xfrm>
        </p:grpSpPr>
        <p:sp>
          <p:nvSpPr>
            <p:cNvPr id="1082" name="Oval 1081">
              <a:extLst>
                <a:ext uri="{FF2B5EF4-FFF2-40B4-BE49-F238E27FC236}">
                  <a16:creationId xmlns:a16="http://schemas.microsoft.com/office/drawing/2014/main" id="{C45B63B2-3090-C319-5AD1-E25DDD631276}"/>
                </a:ext>
              </a:extLst>
            </p:cNvPr>
            <p:cNvSpPr/>
            <p:nvPr/>
          </p:nvSpPr>
          <p:spPr>
            <a:xfrm>
              <a:off x="11097683" y="6513554"/>
              <a:ext cx="308091" cy="2944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4" name="Oval 1083">
              <a:extLst>
                <a:ext uri="{FF2B5EF4-FFF2-40B4-BE49-F238E27FC236}">
                  <a16:creationId xmlns:a16="http://schemas.microsoft.com/office/drawing/2014/main" id="{0E17DC78-E0CC-E450-B4B6-AC52B1CBF500}"/>
                </a:ext>
              </a:extLst>
            </p:cNvPr>
            <p:cNvSpPr/>
            <p:nvPr/>
          </p:nvSpPr>
          <p:spPr>
            <a:xfrm>
              <a:off x="11801120" y="6513554"/>
              <a:ext cx="308091" cy="2944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85" name="Graphic 1084" descr="Electric Tower outline">
              <a:extLst>
                <a:ext uri="{FF2B5EF4-FFF2-40B4-BE49-F238E27FC236}">
                  <a16:creationId xmlns:a16="http://schemas.microsoft.com/office/drawing/2014/main" id="{3AA45023-0673-FD4B-F104-F2470A584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121639" y="6536451"/>
              <a:ext cx="260179" cy="248684"/>
            </a:xfrm>
            <a:prstGeom prst="rect">
              <a:avLst/>
            </a:prstGeom>
          </p:spPr>
        </p:pic>
        <p:pic>
          <p:nvPicPr>
            <p:cNvPr id="1086" name="Graphic 1085" descr="Plugged Unplugged outline">
              <a:extLst>
                <a:ext uri="{FF2B5EF4-FFF2-40B4-BE49-F238E27FC236}">
                  <a16:creationId xmlns:a16="http://schemas.microsoft.com/office/drawing/2014/main" id="{A0D770C6-ACB2-5982-4988-94B3E0D11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11816642" y="6545140"/>
              <a:ext cx="277046" cy="264804"/>
            </a:xfrm>
            <a:prstGeom prst="rect">
              <a:avLst/>
            </a:prstGeom>
          </p:spPr>
        </p:pic>
        <p:grpSp>
          <p:nvGrpSpPr>
            <p:cNvPr id="1379" name="Group 1378">
              <a:extLst>
                <a:ext uri="{FF2B5EF4-FFF2-40B4-BE49-F238E27FC236}">
                  <a16:creationId xmlns:a16="http://schemas.microsoft.com/office/drawing/2014/main" id="{0B6F3B84-277D-3FC3-82DF-BE65F2B3C97B}"/>
                </a:ext>
              </a:extLst>
            </p:cNvPr>
            <p:cNvGrpSpPr/>
            <p:nvPr/>
          </p:nvGrpSpPr>
          <p:grpSpPr>
            <a:xfrm>
              <a:off x="11449401" y="6513554"/>
              <a:ext cx="308091" cy="294479"/>
              <a:chOff x="11449401" y="6513554"/>
              <a:chExt cx="308091" cy="294479"/>
            </a:xfrm>
          </p:grpSpPr>
          <p:sp>
            <p:nvSpPr>
              <p:cNvPr id="1083" name="Oval 1082">
                <a:extLst>
                  <a:ext uri="{FF2B5EF4-FFF2-40B4-BE49-F238E27FC236}">
                    <a16:creationId xmlns:a16="http://schemas.microsoft.com/office/drawing/2014/main" id="{5A821A81-0FCB-EEF6-0CCC-CB6014217ECC}"/>
                  </a:ext>
                </a:extLst>
              </p:cNvPr>
              <p:cNvSpPr/>
              <p:nvPr/>
            </p:nvSpPr>
            <p:spPr>
              <a:xfrm>
                <a:off x="11449401" y="6513554"/>
                <a:ext cx="308091" cy="2944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378" name="Picture 1377">
                <a:extLst>
                  <a:ext uri="{FF2B5EF4-FFF2-40B4-BE49-F238E27FC236}">
                    <a16:creationId xmlns:a16="http://schemas.microsoft.com/office/drawing/2014/main" id="{122D4072-5D9D-7948-9936-2EFA256A14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1500649" y="6548617"/>
                <a:ext cx="205593" cy="216373"/>
              </a:xfrm>
              <a:prstGeom prst="rect">
                <a:avLst/>
              </a:prstGeom>
            </p:spPr>
          </p:pic>
        </p:grpSp>
      </p:grpSp>
      <p:pic>
        <p:nvPicPr>
          <p:cNvPr id="1381" name="Picture 1380" descr="A green logo with text&#10;&#10;Description automatically generated">
            <a:extLst>
              <a:ext uri="{FF2B5EF4-FFF2-40B4-BE49-F238E27FC236}">
                <a16:creationId xmlns:a16="http://schemas.microsoft.com/office/drawing/2014/main" id="{97D87714-2992-B0CA-0E12-6819B8A97BF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605" y="163303"/>
            <a:ext cx="1294470" cy="55168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C81EC0A-B404-E2C5-EEE4-A31731C7C0C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60910" y="1094016"/>
            <a:ext cx="2345332" cy="3418882"/>
          </a:xfrm>
          <a:prstGeom prst="rect">
            <a:avLst/>
          </a:prstGeom>
          <a:ln>
            <a:solidFill>
              <a:srgbClr val="008080"/>
            </a:solidFill>
          </a:ln>
          <a:scene3d>
            <a:camera prst="perspectiveLeft"/>
            <a:lightRig rig="threePt" dir="t"/>
          </a:scene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5449927-0BCF-970D-4230-84AF95D1C27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29626" y="1790653"/>
            <a:ext cx="2347825" cy="3418882"/>
          </a:xfrm>
          <a:prstGeom prst="rect">
            <a:avLst/>
          </a:prstGeom>
          <a:ln>
            <a:solidFill>
              <a:srgbClr val="008080"/>
            </a:solidFill>
          </a:ln>
          <a:scene3d>
            <a:camera prst="perspectiveLeft"/>
            <a:lightRig rig="threePt" dir="t"/>
          </a:scene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62448C5-0224-D95B-1859-8EAF7EC3553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44223" y="2202985"/>
            <a:ext cx="2370146" cy="3417396"/>
          </a:xfrm>
          <a:prstGeom prst="rect">
            <a:avLst/>
          </a:prstGeom>
          <a:ln>
            <a:solidFill>
              <a:srgbClr val="008080"/>
            </a:solidFill>
          </a:ln>
          <a:scene3d>
            <a:camera prst="perspectiveLeft"/>
            <a:lightRig rig="threePt" dir="t"/>
          </a:scene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05622D-19CF-2985-AC3E-8EA97259CCE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88968" y="2489480"/>
            <a:ext cx="2447226" cy="3760794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4E2B876-44FA-0700-6CBA-26B35CA8FA16}"/>
              </a:ext>
            </a:extLst>
          </p:cNvPr>
          <p:cNvSpPr/>
          <p:nvPr/>
        </p:nvSpPr>
        <p:spPr>
          <a:xfrm>
            <a:off x="222259" y="1926250"/>
            <a:ext cx="3682583" cy="1575881"/>
          </a:xfrm>
          <a:prstGeom prst="rect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rgbClr val="008080"/>
                </a:solidFill>
              </a:rPr>
              <a:t>The final 40 page report contains a summary of the findings, alongside the recommendations from Session 5.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31056AD-2890-8399-A244-34F9E73D393F}"/>
              </a:ext>
            </a:extLst>
          </p:cNvPr>
          <p:cNvSpPr/>
          <p:nvPr/>
        </p:nvSpPr>
        <p:spPr>
          <a:xfrm>
            <a:off x="4086068" y="1926012"/>
            <a:ext cx="3682583" cy="1575881"/>
          </a:xfrm>
          <a:prstGeom prst="rect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rgbClr val="008080"/>
                </a:solidFill>
              </a:rPr>
              <a:t>It’s written as a primer for anyone without background knowledge – so should be accessible to anyone who wasn’t engaged in the process.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ABE2A6E-1282-ADF7-36EC-1B8D00087C8D}"/>
              </a:ext>
            </a:extLst>
          </p:cNvPr>
          <p:cNvSpPr/>
          <p:nvPr/>
        </p:nvSpPr>
        <p:spPr>
          <a:xfrm>
            <a:off x="222259" y="3667646"/>
            <a:ext cx="3682583" cy="1575881"/>
          </a:xfrm>
          <a:prstGeom prst="rect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rgbClr val="008080"/>
                </a:solidFill>
              </a:rPr>
              <a:t>It also contains briefings on the policy and reform context – which you might find helpful if you need help navigating that.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901D811-89E5-DBDA-462D-0500228C2986}"/>
              </a:ext>
            </a:extLst>
          </p:cNvPr>
          <p:cNvSpPr/>
          <p:nvPr/>
        </p:nvSpPr>
        <p:spPr>
          <a:xfrm>
            <a:off x="4086068" y="3667408"/>
            <a:ext cx="3682583" cy="1575881"/>
          </a:xfrm>
          <a:prstGeom prst="rect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rgbClr val="008080"/>
                </a:solidFill>
              </a:rPr>
              <a:t>It’s probably quite easy to replicate to your area with some minor modifications </a:t>
            </a:r>
            <a:r>
              <a:rPr lang="en-GB" sz="1600">
                <a:solidFill>
                  <a:srgbClr val="008080"/>
                </a:solidFill>
              </a:rPr>
              <a:t>(though you might want to update the narrative on reforms slightly from the last 5 months)</a:t>
            </a:r>
            <a:endParaRPr lang="en-GB">
              <a:solidFill>
                <a:srgbClr val="00808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27DB1D3-71C0-0100-BF5F-E5723DE68ED5}"/>
              </a:ext>
            </a:extLst>
          </p:cNvPr>
          <p:cNvSpPr txBox="1"/>
          <p:nvPr/>
        </p:nvSpPr>
        <p:spPr>
          <a:xfrm>
            <a:off x="245470" y="5833272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rgbClr val="008080"/>
                </a:solidFill>
              </a:rPr>
              <a:t>In a nutshell, the report includes…</a:t>
            </a:r>
          </a:p>
        </p:txBody>
      </p:sp>
    </p:spTree>
    <p:extLst>
      <p:ext uri="{BB962C8B-B14F-4D97-AF65-F5344CB8AC3E}">
        <p14:creationId xmlns:p14="http://schemas.microsoft.com/office/powerpoint/2010/main" val="250263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112">
            <a:extLst>
              <a:ext uri="{FF2B5EF4-FFF2-40B4-BE49-F238E27FC236}">
                <a16:creationId xmlns:a16="http://schemas.microsoft.com/office/drawing/2014/main" id="{F00B2ACD-8481-4111-B61C-1DDE68AB67D2}"/>
              </a:ext>
            </a:extLst>
          </p:cNvPr>
          <p:cNvSpPr/>
          <p:nvPr/>
        </p:nvSpPr>
        <p:spPr>
          <a:xfrm>
            <a:off x="0" y="0"/>
            <a:ext cx="12192000" cy="884921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A9BF6A-AF75-76C0-DEA1-B8B8A87E4F74}"/>
              </a:ext>
            </a:extLst>
          </p:cNvPr>
          <p:cNvSpPr txBox="1"/>
          <p:nvPr/>
        </p:nvSpPr>
        <p:spPr>
          <a:xfrm>
            <a:off x="148347" y="138129"/>
            <a:ext cx="88594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Final report </a:t>
            </a:r>
            <a:r>
              <a:rPr lang="en-GB" sz="36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|</a:t>
            </a:r>
            <a:r>
              <a:rPr lang="en-GB" sz="3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Key points</a:t>
            </a:r>
          </a:p>
        </p:txBody>
      </p:sp>
      <p:sp>
        <p:nvSpPr>
          <p:cNvPr id="1080" name="Rectangle 1079">
            <a:extLst>
              <a:ext uri="{FF2B5EF4-FFF2-40B4-BE49-F238E27FC236}">
                <a16:creationId xmlns:a16="http://schemas.microsoft.com/office/drawing/2014/main" id="{078BDBB4-84CE-DBA3-DC54-225E5B9D3498}"/>
              </a:ext>
            </a:extLst>
          </p:cNvPr>
          <p:cNvSpPr/>
          <p:nvPr/>
        </p:nvSpPr>
        <p:spPr>
          <a:xfrm>
            <a:off x="0" y="6459369"/>
            <a:ext cx="12192000" cy="404761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80" name="Group 1379">
            <a:extLst>
              <a:ext uri="{FF2B5EF4-FFF2-40B4-BE49-F238E27FC236}">
                <a16:creationId xmlns:a16="http://schemas.microsoft.com/office/drawing/2014/main" id="{BAA1368F-61BF-77CB-A7D3-9552527B81E8}"/>
              </a:ext>
            </a:extLst>
          </p:cNvPr>
          <p:cNvGrpSpPr/>
          <p:nvPr/>
        </p:nvGrpSpPr>
        <p:grpSpPr>
          <a:xfrm>
            <a:off x="11097683" y="6513554"/>
            <a:ext cx="1011528" cy="296390"/>
            <a:chOff x="11097683" y="6513554"/>
            <a:chExt cx="1011528" cy="296390"/>
          </a:xfrm>
        </p:grpSpPr>
        <p:sp>
          <p:nvSpPr>
            <p:cNvPr id="1082" name="Oval 1081">
              <a:extLst>
                <a:ext uri="{FF2B5EF4-FFF2-40B4-BE49-F238E27FC236}">
                  <a16:creationId xmlns:a16="http://schemas.microsoft.com/office/drawing/2014/main" id="{C45B63B2-3090-C319-5AD1-E25DDD631276}"/>
                </a:ext>
              </a:extLst>
            </p:cNvPr>
            <p:cNvSpPr/>
            <p:nvPr/>
          </p:nvSpPr>
          <p:spPr>
            <a:xfrm>
              <a:off x="11097683" y="6513554"/>
              <a:ext cx="308091" cy="2944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4" name="Oval 1083">
              <a:extLst>
                <a:ext uri="{FF2B5EF4-FFF2-40B4-BE49-F238E27FC236}">
                  <a16:creationId xmlns:a16="http://schemas.microsoft.com/office/drawing/2014/main" id="{0E17DC78-E0CC-E450-B4B6-AC52B1CBF500}"/>
                </a:ext>
              </a:extLst>
            </p:cNvPr>
            <p:cNvSpPr/>
            <p:nvPr/>
          </p:nvSpPr>
          <p:spPr>
            <a:xfrm>
              <a:off x="11801120" y="6513554"/>
              <a:ext cx="308091" cy="2944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85" name="Graphic 1084" descr="Electric Tower outline">
              <a:extLst>
                <a:ext uri="{FF2B5EF4-FFF2-40B4-BE49-F238E27FC236}">
                  <a16:creationId xmlns:a16="http://schemas.microsoft.com/office/drawing/2014/main" id="{3AA45023-0673-FD4B-F104-F2470A584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121639" y="6536451"/>
              <a:ext cx="260179" cy="248684"/>
            </a:xfrm>
            <a:prstGeom prst="rect">
              <a:avLst/>
            </a:prstGeom>
          </p:spPr>
        </p:pic>
        <p:pic>
          <p:nvPicPr>
            <p:cNvPr id="1086" name="Graphic 1085" descr="Plugged Unplugged outline">
              <a:extLst>
                <a:ext uri="{FF2B5EF4-FFF2-40B4-BE49-F238E27FC236}">
                  <a16:creationId xmlns:a16="http://schemas.microsoft.com/office/drawing/2014/main" id="{A0D770C6-ACB2-5982-4988-94B3E0D11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11816642" y="6545140"/>
              <a:ext cx="277046" cy="264804"/>
            </a:xfrm>
            <a:prstGeom prst="rect">
              <a:avLst/>
            </a:prstGeom>
          </p:spPr>
        </p:pic>
        <p:grpSp>
          <p:nvGrpSpPr>
            <p:cNvPr id="1379" name="Group 1378">
              <a:extLst>
                <a:ext uri="{FF2B5EF4-FFF2-40B4-BE49-F238E27FC236}">
                  <a16:creationId xmlns:a16="http://schemas.microsoft.com/office/drawing/2014/main" id="{0B6F3B84-277D-3FC3-82DF-BE65F2B3C97B}"/>
                </a:ext>
              </a:extLst>
            </p:cNvPr>
            <p:cNvGrpSpPr/>
            <p:nvPr/>
          </p:nvGrpSpPr>
          <p:grpSpPr>
            <a:xfrm>
              <a:off x="11449401" y="6513554"/>
              <a:ext cx="308091" cy="294479"/>
              <a:chOff x="11449401" y="6513554"/>
              <a:chExt cx="308091" cy="294479"/>
            </a:xfrm>
          </p:grpSpPr>
          <p:sp>
            <p:nvSpPr>
              <p:cNvPr id="1083" name="Oval 1082">
                <a:extLst>
                  <a:ext uri="{FF2B5EF4-FFF2-40B4-BE49-F238E27FC236}">
                    <a16:creationId xmlns:a16="http://schemas.microsoft.com/office/drawing/2014/main" id="{5A821A81-0FCB-EEF6-0CCC-CB6014217ECC}"/>
                  </a:ext>
                </a:extLst>
              </p:cNvPr>
              <p:cNvSpPr/>
              <p:nvPr/>
            </p:nvSpPr>
            <p:spPr>
              <a:xfrm>
                <a:off x="11449401" y="6513554"/>
                <a:ext cx="308091" cy="2944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378" name="Picture 1377">
                <a:extLst>
                  <a:ext uri="{FF2B5EF4-FFF2-40B4-BE49-F238E27FC236}">
                    <a16:creationId xmlns:a16="http://schemas.microsoft.com/office/drawing/2014/main" id="{122D4072-5D9D-7948-9936-2EFA256A14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1500649" y="6548617"/>
                <a:ext cx="205593" cy="216373"/>
              </a:xfrm>
              <a:prstGeom prst="rect">
                <a:avLst/>
              </a:prstGeom>
            </p:spPr>
          </p:pic>
        </p:grpSp>
      </p:grpSp>
      <p:pic>
        <p:nvPicPr>
          <p:cNvPr id="1381" name="Picture 1380" descr="A green logo with text&#10;&#10;Description automatically generated">
            <a:extLst>
              <a:ext uri="{FF2B5EF4-FFF2-40B4-BE49-F238E27FC236}">
                <a16:creationId xmlns:a16="http://schemas.microsoft.com/office/drawing/2014/main" id="{97D87714-2992-B0CA-0E12-6819B8A97BF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605" y="163303"/>
            <a:ext cx="1294470" cy="5516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6F8C64-4E4C-AFA4-887D-245BF3ED1831}"/>
              </a:ext>
            </a:extLst>
          </p:cNvPr>
          <p:cNvSpPr txBox="1"/>
          <p:nvPr/>
        </p:nvSpPr>
        <p:spPr>
          <a:xfrm>
            <a:off x="414337" y="1403778"/>
            <a:ext cx="11416879" cy="860877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>
                <a:solidFill>
                  <a:srgbClr val="00808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Grid constraints are a drag on decarbonisation, business expansion, development, investment and economic growth.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C8FB31-3B91-CEA8-1875-351224A57CA4}"/>
              </a:ext>
            </a:extLst>
          </p:cNvPr>
          <p:cNvSpPr txBox="1"/>
          <p:nvPr/>
        </p:nvSpPr>
        <p:spPr>
          <a:xfrm>
            <a:off x="424624" y="2407078"/>
            <a:ext cx="11416879" cy="1256049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00808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Local projects already face delays, curtailment or cancellation owing to prohibitive connection costs or grid strengthening delays – and in some cases it has impaired project viability entirely. Some are unable to connect until 2036.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03E76B-858E-8E59-F187-8292C04EEFF3}"/>
              </a:ext>
            </a:extLst>
          </p:cNvPr>
          <p:cNvSpPr txBox="1"/>
          <p:nvPr/>
        </p:nvSpPr>
        <p:spPr>
          <a:xfrm>
            <a:off x="424624" y="3839965"/>
            <a:ext cx="11416879" cy="2026389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00808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But there a</a:t>
            </a:r>
            <a:r>
              <a:rPr lang="en-GB" sz="2400" dirty="0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 </a:t>
            </a:r>
            <a:r>
              <a:rPr lang="en-GB" sz="2400" dirty="0">
                <a:solidFill>
                  <a:srgbClr val="00808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clear strategic opportunities for the council, such as: </a:t>
            </a:r>
          </a:p>
          <a:p>
            <a:pPr marL="342900" indent="-3429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00808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Strengthening the evidence base for network investment need and strategic planning</a:t>
            </a:r>
          </a:p>
          <a:p>
            <a:pPr marL="342900" indent="-3429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</a:t>
            </a:r>
            <a:r>
              <a:rPr lang="en-GB" sz="2000" dirty="0">
                <a:solidFill>
                  <a:srgbClr val="00808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trengthening collaboration with network companies</a:t>
            </a:r>
          </a:p>
          <a:p>
            <a:pPr marL="342900" indent="-3429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00808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Facilitating constraint mitigations like flexibility measures, microgrids, or alternative low carbon heat sources.</a:t>
            </a:r>
          </a:p>
        </p:txBody>
      </p:sp>
    </p:spTree>
    <p:extLst>
      <p:ext uri="{BB962C8B-B14F-4D97-AF65-F5344CB8AC3E}">
        <p14:creationId xmlns:p14="http://schemas.microsoft.com/office/powerpoint/2010/main" val="54341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112">
            <a:extLst>
              <a:ext uri="{FF2B5EF4-FFF2-40B4-BE49-F238E27FC236}">
                <a16:creationId xmlns:a16="http://schemas.microsoft.com/office/drawing/2014/main" id="{F00B2ACD-8481-4111-B61C-1DDE68AB67D2}"/>
              </a:ext>
            </a:extLst>
          </p:cNvPr>
          <p:cNvSpPr/>
          <p:nvPr/>
        </p:nvSpPr>
        <p:spPr>
          <a:xfrm>
            <a:off x="0" y="0"/>
            <a:ext cx="12192000" cy="884921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A9BF6A-AF75-76C0-DEA1-B8B8A87E4F74}"/>
              </a:ext>
            </a:extLst>
          </p:cNvPr>
          <p:cNvSpPr txBox="1"/>
          <p:nvPr/>
        </p:nvSpPr>
        <p:spPr>
          <a:xfrm>
            <a:off x="148347" y="138129"/>
            <a:ext cx="88594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Final report </a:t>
            </a:r>
            <a:r>
              <a:rPr lang="en-GB" sz="36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|</a:t>
            </a:r>
            <a:r>
              <a:rPr lang="en-GB" sz="3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sz="36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Main issues identified</a:t>
            </a:r>
            <a:endParaRPr lang="en-GB" sz="3600" b="1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80" name="Rectangle 1079">
            <a:extLst>
              <a:ext uri="{FF2B5EF4-FFF2-40B4-BE49-F238E27FC236}">
                <a16:creationId xmlns:a16="http://schemas.microsoft.com/office/drawing/2014/main" id="{078BDBB4-84CE-DBA3-DC54-225E5B9D3498}"/>
              </a:ext>
            </a:extLst>
          </p:cNvPr>
          <p:cNvSpPr/>
          <p:nvPr/>
        </p:nvSpPr>
        <p:spPr>
          <a:xfrm>
            <a:off x="0" y="6459369"/>
            <a:ext cx="12192000" cy="404761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80" name="Group 1379">
            <a:extLst>
              <a:ext uri="{FF2B5EF4-FFF2-40B4-BE49-F238E27FC236}">
                <a16:creationId xmlns:a16="http://schemas.microsoft.com/office/drawing/2014/main" id="{BAA1368F-61BF-77CB-A7D3-9552527B81E8}"/>
              </a:ext>
            </a:extLst>
          </p:cNvPr>
          <p:cNvGrpSpPr/>
          <p:nvPr/>
        </p:nvGrpSpPr>
        <p:grpSpPr>
          <a:xfrm>
            <a:off x="11097683" y="6513554"/>
            <a:ext cx="1011528" cy="296390"/>
            <a:chOff x="11097683" y="6513554"/>
            <a:chExt cx="1011528" cy="296390"/>
          </a:xfrm>
        </p:grpSpPr>
        <p:sp>
          <p:nvSpPr>
            <p:cNvPr id="1082" name="Oval 1081">
              <a:extLst>
                <a:ext uri="{FF2B5EF4-FFF2-40B4-BE49-F238E27FC236}">
                  <a16:creationId xmlns:a16="http://schemas.microsoft.com/office/drawing/2014/main" id="{C45B63B2-3090-C319-5AD1-E25DDD631276}"/>
                </a:ext>
              </a:extLst>
            </p:cNvPr>
            <p:cNvSpPr/>
            <p:nvPr/>
          </p:nvSpPr>
          <p:spPr>
            <a:xfrm>
              <a:off x="11097683" y="6513554"/>
              <a:ext cx="308091" cy="2944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4" name="Oval 1083">
              <a:extLst>
                <a:ext uri="{FF2B5EF4-FFF2-40B4-BE49-F238E27FC236}">
                  <a16:creationId xmlns:a16="http://schemas.microsoft.com/office/drawing/2014/main" id="{0E17DC78-E0CC-E450-B4B6-AC52B1CBF500}"/>
                </a:ext>
              </a:extLst>
            </p:cNvPr>
            <p:cNvSpPr/>
            <p:nvPr/>
          </p:nvSpPr>
          <p:spPr>
            <a:xfrm>
              <a:off x="11801120" y="6513554"/>
              <a:ext cx="308091" cy="2944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85" name="Graphic 1084" descr="Electric Tower outline">
              <a:extLst>
                <a:ext uri="{FF2B5EF4-FFF2-40B4-BE49-F238E27FC236}">
                  <a16:creationId xmlns:a16="http://schemas.microsoft.com/office/drawing/2014/main" id="{3AA45023-0673-FD4B-F104-F2470A584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121639" y="6536451"/>
              <a:ext cx="260179" cy="248684"/>
            </a:xfrm>
            <a:prstGeom prst="rect">
              <a:avLst/>
            </a:prstGeom>
          </p:spPr>
        </p:pic>
        <p:pic>
          <p:nvPicPr>
            <p:cNvPr id="1086" name="Graphic 1085" descr="Plugged Unplugged outline">
              <a:extLst>
                <a:ext uri="{FF2B5EF4-FFF2-40B4-BE49-F238E27FC236}">
                  <a16:creationId xmlns:a16="http://schemas.microsoft.com/office/drawing/2014/main" id="{A0D770C6-ACB2-5982-4988-94B3E0D11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11816642" y="6545140"/>
              <a:ext cx="277046" cy="264804"/>
            </a:xfrm>
            <a:prstGeom prst="rect">
              <a:avLst/>
            </a:prstGeom>
          </p:spPr>
        </p:pic>
        <p:grpSp>
          <p:nvGrpSpPr>
            <p:cNvPr id="1379" name="Group 1378">
              <a:extLst>
                <a:ext uri="{FF2B5EF4-FFF2-40B4-BE49-F238E27FC236}">
                  <a16:creationId xmlns:a16="http://schemas.microsoft.com/office/drawing/2014/main" id="{0B6F3B84-277D-3FC3-82DF-BE65F2B3C97B}"/>
                </a:ext>
              </a:extLst>
            </p:cNvPr>
            <p:cNvGrpSpPr/>
            <p:nvPr/>
          </p:nvGrpSpPr>
          <p:grpSpPr>
            <a:xfrm>
              <a:off x="11449401" y="6513554"/>
              <a:ext cx="308091" cy="294479"/>
              <a:chOff x="11449401" y="6513554"/>
              <a:chExt cx="308091" cy="294479"/>
            </a:xfrm>
          </p:grpSpPr>
          <p:sp>
            <p:nvSpPr>
              <p:cNvPr id="1083" name="Oval 1082">
                <a:extLst>
                  <a:ext uri="{FF2B5EF4-FFF2-40B4-BE49-F238E27FC236}">
                    <a16:creationId xmlns:a16="http://schemas.microsoft.com/office/drawing/2014/main" id="{5A821A81-0FCB-EEF6-0CCC-CB6014217ECC}"/>
                  </a:ext>
                </a:extLst>
              </p:cNvPr>
              <p:cNvSpPr/>
              <p:nvPr/>
            </p:nvSpPr>
            <p:spPr>
              <a:xfrm>
                <a:off x="11449401" y="6513554"/>
                <a:ext cx="308091" cy="2944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378" name="Picture 1377">
                <a:extLst>
                  <a:ext uri="{FF2B5EF4-FFF2-40B4-BE49-F238E27FC236}">
                    <a16:creationId xmlns:a16="http://schemas.microsoft.com/office/drawing/2014/main" id="{122D4072-5D9D-7948-9936-2EFA256A14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1500649" y="6548617"/>
                <a:ext cx="205593" cy="216373"/>
              </a:xfrm>
              <a:prstGeom prst="rect">
                <a:avLst/>
              </a:prstGeom>
            </p:spPr>
          </p:pic>
        </p:grpSp>
      </p:grpSp>
      <p:pic>
        <p:nvPicPr>
          <p:cNvPr id="1381" name="Picture 1380" descr="A green logo with text&#10;&#10;Description automatically generated">
            <a:extLst>
              <a:ext uri="{FF2B5EF4-FFF2-40B4-BE49-F238E27FC236}">
                <a16:creationId xmlns:a16="http://schemas.microsoft.com/office/drawing/2014/main" id="{97D87714-2992-B0CA-0E12-6819B8A97BF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605" y="163303"/>
            <a:ext cx="1294470" cy="5516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2E06595-6271-E793-07CE-72520A9AF544}"/>
              </a:ext>
            </a:extLst>
          </p:cNvPr>
          <p:cNvSpPr/>
          <p:nvPr/>
        </p:nvSpPr>
        <p:spPr>
          <a:xfrm>
            <a:off x="444054" y="1108955"/>
            <a:ext cx="3682583" cy="1575881"/>
          </a:xfrm>
          <a:prstGeom prst="rect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8080"/>
                </a:solidFill>
              </a:rPr>
              <a:t>Extreme </a:t>
            </a:r>
            <a:r>
              <a:rPr lang="en-GB" b="1" dirty="0">
                <a:solidFill>
                  <a:srgbClr val="008080"/>
                </a:solidFill>
              </a:rPr>
              <a:t>delays to 2036 for connection times </a:t>
            </a:r>
            <a:r>
              <a:rPr lang="en-GB" dirty="0">
                <a:solidFill>
                  <a:srgbClr val="008080"/>
                </a:solidFill>
              </a:rPr>
              <a:t>owing to transmission-level constraints.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095DAF-B85C-E2C0-AA68-047B31E058DD}"/>
              </a:ext>
            </a:extLst>
          </p:cNvPr>
          <p:cNvSpPr/>
          <p:nvPr/>
        </p:nvSpPr>
        <p:spPr>
          <a:xfrm>
            <a:off x="4307863" y="1108717"/>
            <a:ext cx="3682583" cy="1575881"/>
          </a:xfrm>
          <a:prstGeom prst="rect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8080"/>
                </a:solidFill>
              </a:rPr>
              <a:t>A very </a:t>
            </a:r>
            <a:r>
              <a:rPr lang="en-GB" b="1" dirty="0">
                <a:solidFill>
                  <a:srgbClr val="008080"/>
                </a:solidFill>
              </a:rPr>
              <a:t>lengthy queue for connections</a:t>
            </a:r>
            <a:r>
              <a:rPr lang="en-GB" dirty="0">
                <a:solidFill>
                  <a:srgbClr val="008080"/>
                </a:solidFill>
              </a:rPr>
              <a:t>, and its congestion with often speculative and unviable projects.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88F89E-1111-A1E9-0A42-4F2B80A8DA19}"/>
              </a:ext>
            </a:extLst>
          </p:cNvPr>
          <p:cNvSpPr/>
          <p:nvPr/>
        </p:nvSpPr>
        <p:spPr>
          <a:xfrm>
            <a:off x="8171672" y="1108479"/>
            <a:ext cx="3682583" cy="1575881"/>
          </a:xfrm>
          <a:prstGeom prst="rect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8080"/>
                </a:solidFill>
              </a:rPr>
              <a:t>More </a:t>
            </a:r>
            <a:r>
              <a:rPr lang="en-GB" b="1" dirty="0">
                <a:solidFill>
                  <a:srgbClr val="008080"/>
                </a:solidFill>
              </a:rPr>
              <a:t>strategic projects often being stuck behind less strategic projects </a:t>
            </a:r>
            <a:r>
              <a:rPr lang="en-GB" dirty="0">
                <a:solidFill>
                  <a:srgbClr val="008080"/>
                </a:solidFill>
              </a:rPr>
              <a:t>in the queue, owing to non-discrimination requirements in the process.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C9432-A39F-258A-ABDC-B4BA306AA254}"/>
              </a:ext>
            </a:extLst>
          </p:cNvPr>
          <p:cNvSpPr/>
          <p:nvPr/>
        </p:nvSpPr>
        <p:spPr>
          <a:xfrm>
            <a:off x="444054" y="2850351"/>
            <a:ext cx="3682583" cy="1575881"/>
          </a:xfrm>
          <a:prstGeom prst="rect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8080"/>
                </a:solidFill>
              </a:rPr>
              <a:t>Delays arising from non-infrastructural factors </a:t>
            </a:r>
            <a:r>
              <a:rPr lang="en-GB" dirty="0">
                <a:solidFill>
                  <a:srgbClr val="008080"/>
                </a:solidFill>
              </a:rPr>
              <a:t>like wayleaves.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19C2105-5F38-F172-DADD-90428FA8369F}"/>
              </a:ext>
            </a:extLst>
          </p:cNvPr>
          <p:cNvSpPr/>
          <p:nvPr/>
        </p:nvSpPr>
        <p:spPr>
          <a:xfrm>
            <a:off x="4307863" y="2850113"/>
            <a:ext cx="3682583" cy="1575881"/>
          </a:xfrm>
          <a:prstGeom prst="rect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008080"/>
                </a:solidFill>
              </a:rPr>
              <a:t>Customer service issues </a:t>
            </a:r>
            <a:r>
              <a:rPr lang="en-GB" sz="1600" dirty="0">
                <a:solidFill>
                  <a:srgbClr val="008080"/>
                </a:solidFill>
              </a:rPr>
              <a:t>for connecting customers, such as long waits for quotes or the inefficiency of having to manage non-standardised processes that vary across different network operators.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060850-F23C-9128-68D8-95B3E1020B0E}"/>
              </a:ext>
            </a:extLst>
          </p:cNvPr>
          <p:cNvSpPr/>
          <p:nvPr/>
        </p:nvSpPr>
        <p:spPr>
          <a:xfrm>
            <a:off x="8171672" y="2849875"/>
            <a:ext cx="3682583" cy="1575881"/>
          </a:xfrm>
          <a:prstGeom prst="rect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8080"/>
                </a:solidFill>
              </a:rPr>
              <a:t>Barriers to connecting due to </a:t>
            </a:r>
            <a:r>
              <a:rPr lang="en-GB" sz="1600" b="1" dirty="0">
                <a:solidFill>
                  <a:srgbClr val="008080"/>
                </a:solidFill>
              </a:rPr>
              <a:t>how impacts of new connections are modelled</a:t>
            </a:r>
            <a:r>
              <a:rPr lang="en-GB" sz="1600" dirty="0">
                <a:solidFill>
                  <a:srgbClr val="008080"/>
                </a:solidFill>
              </a:rPr>
              <a:t> overestimating risk, particularly for battery storage, and solar PV outside of summer peak.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C1DB42-CBCB-E602-3F3D-48B08091433D}"/>
              </a:ext>
            </a:extLst>
          </p:cNvPr>
          <p:cNvSpPr/>
          <p:nvPr/>
        </p:nvSpPr>
        <p:spPr>
          <a:xfrm>
            <a:off x="444054" y="4591747"/>
            <a:ext cx="3682583" cy="1575881"/>
          </a:xfrm>
          <a:prstGeom prst="rect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8080"/>
                </a:solidFill>
              </a:rPr>
              <a:t>Requests for </a:t>
            </a:r>
            <a:r>
              <a:rPr lang="en-GB" b="1" dirty="0">
                <a:solidFill>
                  <a:srgbClr val="008080"/>
                </a:solidFill>
              </a:rPr>
              <a:t>significant deposits </a:t>
            </a:r>
            <a:r>
              <a:rPr lang="en-GB" dirty="0">
                <a:solidFill>
                  <a:srgbClr val="008080"/>
                </a:solidFill>
              </a:rPr>
              <a:t>(e.g. £200k) even for projects that have been given 10-12yr connection dates.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9CB8E3-0FE6-4512-92AC-5C75F4D247E5}"/>
              </a:ext>
            </a:extLst>
          </p:cNvPr>
          <p:cNvSpPr/>
          <p:nvPr/>
        </p:nvSpPr>
        <p:spPr>
          <a:xfrm>
            <a:off x="4307863" y="4591509"/>
            <a:ext cx="3682583" cy="1575881"/>
          </a:xfrm>
          <a:prstGeom prst="rect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008080"/>
                </a:solidFill>
              </a:rPr>
              <a:t>Unclarity about network infrastructure’s precise location or condition</a:t>
            </a:r>
            <a:r>
              <a:rPr lang="en-GB" sz="1600" dirty="0">
                <a:solidFill>
                  <a:srgbClr val="008080"/>
                </a:solidFill>
              </a:rPr>
              <a:t>, with the risk that further significant challenges can emerge once detailed feasibility work for individual connections is undertaken.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A8F8ECE-48A7-18AD-C462-AD4DD8828D73}"/>
              </a:ext>
            </a:extLst>
          </p:cNvPr>
          <p:cNvSpPr/>
          <p:nvPr/>
        </p:nvSpPr>
        <p:spPr>
          <a:xfrm>
            <a:off x="8171672" y="4591271"/>
            <a:ext cx="3682583" cy="1575881"/>
          </a:xfrm>
          <a:prstGeom prst="rect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8080"/>
                </a:solidFill>
              </a:rPr>
              <a:t>Limited </a:t>
            </a:r>
            <a:r>
              <a:rPr lang="en-GB" sz="1600" b="1" dirty="0">
                <a:solidFill>
                  <a:srgbClr val="008080"/>
                </a:solidFill>
              </a:rPr>
              <a:t>awareness by connecting customers of the extent of competitive demand for connections</a:t>
            </a:r>
            <a:r>
              <a:rPr lang="en-GB" sz="1600" dirty="0">
                <a:solidFill>
                  <a:srgbClr val="008080"/>
                </a:solidFill>
              </a:rPr>
              <a:t>, to inform decision-making about siting and the worthiness of sinking resource into an application.</a:t>
            </a:r>
          </a:p>
        </p:txBody>
      </p:sp>
    </p:spTree>
    <p:extLst>
      <p:ext uri="{BB962C8B-B14F-4D97-AF65-F5344CB8AC3E}">
        <p14:creationId xmlns:p14="http://schemas.microsoft.com/office/powerpoint/2010/main" val="225298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112">
            <a:extLst>
              <a:ext uri="{FF2B5EF4-FFF2-40B4-BE49-F238E27FC236}">
                <a16:creationId xmlns:a16="http://schemas.microsoft.com/office/drawing/2014/main" id="{F00B2ACD-8481-4111-B61C-1DDE68AB67D2}"/>
              </a:ext>
            </a:extLst>
          </p:cNvPr>
          <p:cNvSpPr/>
          <p:nvPr/>
        </p:nvSpPr>
        <p:spPr>
          <a:xfrm>
            <a:off x="0" y="0"/>
            <a:ext cx="12192000" cy="884921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A9BF6A-AF75-76C0-DEA1-B8B8A87E4F74}"/>
              </a:ext>
            </a:extLst>
          </p:cNvPr>
          <p:cNvSpPr txBox="1"/>
          <p:nvPr/>
        </p:nvSpPr>
        <p:spPr>
          <a:xfrm>
            <a:off x="148347" y="138129"/>
            <a:ext cx="88594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Final report </a:t>
            </a:r>
            <a:r>
              <a:rPr lang="en-GB" sz="36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|</a:t>
            </a:r>
            <a:r>
              <a:rPr lang="en-GB" sz="3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sz="36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Main impacts identified</a:t>
            </a:r>
            <a:endParaRPr lang="en-GB" sz="3600" b="1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80" name="Rectangle 1079">
            <a:extLst>
              <a:ext uri="{FF2B5EF4-FFF2-40B4-BE49-F238E27FC236}">
                <a16:creationId xmlns:a16="http://schemas.microsoft.com/office/drawing/2014/main" id="{078BDBB4-84CE-DBA3-DC54-225E5B9D3498}"/>
              </a:ext>
            </a:extLst>
          </p:cNvPr>
          <p:cNvSpPr/>
          <p:nvPr/>
        </p:nvSpPr>
        <p:spPr>
          <a:xfrm>
            <a:off x="0" y="6459369"/>
            <a:ext cx="12192000" cy="404761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80" name="Group 1379">
            <a:extLst>
              <a:ext uri="{FF2B5EF4-FFF2-40B4-BE49-F238E27FC236}">
                <a16:creationId xmlns:a16="http://schemas.microsoft.com/office/drawing/2014/main" id="{BAA1368F-61BF-77CB-A7D3-9552527B81E8}"/>
              </a:ext>
            </a:extLst>
          </p:cNvPr>
          <p:cNvGrpSpPr/>
          <p:nvPr/>
        </p:nvGrpSpPr>
        <p:grpSpPr>
          <a:xfrm>
            <a:off x="11097683" y="6513554"/>
            <a:ext cx="1011528" cy="296390"/>
            <a:chOff x="11097683" y="6513554"/>
            <a:chExt cx="1011528" cy="296390"/>
          </a:xfrm>
        </p:grpSpPr>
        <p:sp>
          <p:nvSpPr>
            <p:cNvPr id="1082" name="Oval 1081">
              <a:extLst>
                <a:ext uri="{FF2B5EF4-FFF2-40B4-BE49-F238E27FC236}">
                  <a16:creationId xmlns:a16="http://schemas.microsoft.com/office/drawing/2014/main" id="{C45B63B2-3090-C319-5AD1-E25DDD631276}"/>
                </a:ext>
              </a:extLst>
            </p:cNvPr>
            <p:cNvSpPr/>
            <p:nvPr/>
          </p:nvSpPr>
          <p:spPr>
            <a:xfrm>
              <a:off x="11097683" y="6513554"/>
              <a:ext cx="308091" cy="2944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4" name="Oval 1083">
              <a:extLst>
                <a:ext uri="{FF2B5EF4-FFF2-40B4-BE49-F238E27FC236}">
                  <a16:creationId xmlns:a16="http://schemas.microsoft.com/office/drawing/2014/main" id="{0E17DC78-E0CC-E450-B4B6-AC52B1CBF500}"/>
                </a:ext>
              </a:extLst>
            </p:cNvPr>
            <p:cNvSpPr/>
            <p:nvPr/>
          </p:nvSpPr>
          <p:spPr>
            <a:xfrm>
              <a:off x="11801120" y="6513554"/>
              <a:ext cx="308091" cy="2944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85" name="Graphic 1084" descr="Electric Tower outline">
              <a:extLst>
                <a:ext uri="{FF2B5EF4-FFF2-40B4-BE49-F238E27FC236}">
                  <a16:creationId xmlns:a16="http://schemas.microsoft.com/office/drawing/2014/main" id="{3AA45023-0673-FD4B-F104-F2470A584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121639" y="6536451"/>
              <a:ext cx="260179" cy="248684"/>
            </a:xfrm>
            <a:prstGeom prst="rect">
              <a:avLst/>
            </a:prstGeom>
          </p:spPr>
        </p:pic>
        <p:pic>
          <p:nvPicPr>
            <p:cNvPr id="1086" name="Graphic 1085" descr="Plugged Unplugged outline">
              <a:extLst>
                <a:ext uri="{FF2B5EF4-FFF2-40B4-BE49-F238E27FC236}">
                  <a16:creationId xmlns:a16="http://schemas.microsoft.com/office/drawing/2014/main" id="{A0D770C6-ACB2-5982-4988-94B3E0D11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11816642" y="6545140"/>
              <a:ext cx="277046" cy="264804"/>
            </a:xfrm>
            <a:prstGeom prst="rect">
              <a:avLst/>
            </a:prstGeom>
          </p:spPr>
        </p:pic>
        <p:grpSp>
          <p:nvGrpSpPr>
            <p:cNvPr id="1379" name="Group 1378">
              <a:extLst>
                <a:ext uri="{FF2B5EF4-FFF2-40B4-BE49-F238E27FC236}">
                  <a16:creationId xmlns:a16="http://schemas.microsoft.com/office/drawing/2014/main" id="{0B6F3B84-277D-3FC3-82DF-BE65F2B3C97B}"/>
                </a:ext>
              </a:extLst>
            </p:cNvPr>
            <p:cNvGrpSpPr/>
            <p:nvPr/>
          </p:nvGrpSpPr>
          <p:grpSpPr>
            <a:xfrm>
              <a:off x="11449401" y="6513554"/>
              <a:ext cx="308091" cy="294479"/>
              <a:chOff x="11449401" y="6513554"/>
              <a:chExt cx="308091" cy="294479"/>
            </a:xfrm>
          </p:grpSpPr>
          <p:sp>
            <p:nvSpPr>
              <p:cNvPr id="1083" name="Oval 1082">
                <a:extLst>
                  <a:ext uri="{FF2B5EF4-FFF2-40B4-BE49-F238E27FC236}">
                    <a16:creationId xmlns:a16="http://schemas.microsoft.com/office/drawing/2014/main" id="{5A821A81-0FCB-EEF6-0CCC-CB6014217ECC}"/>
                  </a:ext>
                </a:extLst>
              </p:cNvPr>
              <p:cNvSpPr/>
              <p:nvPr/>
            </p:nvSpPr>
            <p:spPr>
              <a:xfrm>
                <a:off x="11449401" y="6513554"/>
                <a:ext cx="308091" cy="2944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378" name="Picture 1377">
                <a:extLst>
                  <a:ext uri="{FF2B5EF4-FFF2-40B4-BE49-F238E27FC236}">
                    <a16:creationId xmlns:a16="http://schemas.microsoft.com/office/drawing/2014/main" id="{122D4072-5D9D-7948-9936-2EFA256A14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1500649" y="6548617"/>
                <a:ext cx="205593" cy="216373"/>
              </a:xfrm>
              <a:prstGeom prst="rect">
                <a:avLst/>
              </a:prstGeom>
            </p:spPr>
          </p:pic>
        </p:grpSp>
      </p:grpSp>
      <p:pic>
        <p:nvPicPr>
          <p:cNvPr id="1381" name="Picture 1380" descr="A green logo with text&#10;&#10;Description automatically generated">
            <a:extLst>
              <a:ext uri="{FF2B5EF4-FFF2-40B4-BE49-F238E27FC236}">
                <a16:creationId xmlns:a16="http://schemas.microsoft.com/office/drawing/2014/main" id="{97D87714-2992-B0CA-0E12-6819B8A97BF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605" y="163303"/>
            <a:ext cx="1294470" cy="5516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2E06595-6271-E793-07CE-72520A9AF544}"/>
              </a:ext>
            </a:extLst>
          </p:cNvPr>
          <p:cNvSpPr/>
          <p:nvPr/>
        </p:nvSpPr>
        <p:spPr>
          <a:xfrm>
            <a:off x="444054" y="1108955"/>
            <a:ext cx="3682583" cy="1575881"/>
          </a:xfrm>
          <a:prstGeom prst="rect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 dirty="0">
                <a:solidFill>
                  <a:srgbClr val="008080"/>
                </a:solidFill>
              </a:rPr>
              <a:t>Reinforcement costs and delays threatening the timeliness or viability </a:t>
            </a:r>
            <a:r>
              <a:rPr lang="en-GB" sz="1700" dirty="0">
                <a:solidFill>
                  <a:srgbClr val="008080"/>
                </a:solidFill>
              </a:rPr>
              <a:t>of projects – including risks to renewable deployment, business expansion and development.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095DAF-B85C-E2C0-AA68-047B31E058DD}"/>
              </a:ext>
            </a:extLst>
          </p:cNvPr>
          <p:cNvSpPr/>
          <p:nvPr/>
        </p:nvSpPr>
        <p:spPr>
          <a:xfrm>
            <a:off x="4307863" y="1108717"/>
            <a:ext cx="3682583" cy="1575881"/>
          </a:xfrm>
          <a:prstGeom prst="rect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b="1" dirty="0">
                <a:solidFill>
                  <a:srgbClr val="008080"/>
                </a:solidFill>
              </a:rPr>
              <a:t>Significant project cost uncertainties </a:t>
            </a:r>
            <a:r>
              <a:rPr lang="en-GB" sz="1700" dirty="0">
                <a:solidFill>
                  <a:srgbClr val="008080"/>
                </a:solidFill>
              </a:rPr>
              <a:t>owing to connection costs tending to increase substantially if requoted (sometimes by tens or hundreds of thousands).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88F89E-1111-A1E9-0A42-4F2B80A8DA19}"/>
              </a:ext>
            </a:extLst>
          </p:cNvPr>
          <p:cNvSpPr/>
          <p:nvPr/>
        </p:nvSpPr>
        <p:spPr>
          <a:xfrm>
            <a:off x="8171672" y="1108479"/>
            <a:ext cx="3682583" cy="1575881"/>
          </a:xfrm>
          <a:prstGeom prst="rect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8080"/>
                </a:solidFill>
              </a:rPr>
              <a:t>Delayed or deterred investment</a:t>
            </a:r>
            <a:r>
              <a:rPr lang="en-GB" dirty="0">
                <a:solidFill>
                  <a:srgbClr val="008080"/>
                </a:solidFill>
              </a:rPr>
              <a:t>, particularly in renewable generation.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C9432-A39F-258A-ABDC-B4BA306AA254}"/>
              </a:ext>
            </a:extLst>
          </p:cNvPr>
          <p:cNvSpPr/>
          <p:nvPr/>
        </p:nvSpPr>
        <p:spPr>
          <a:xfrm>
            <a:off x="444054" y="2850351"/>
            <a:ext cx="3682583" cy="1575881"/>
          </a:xfrm>
          <a:prstGeom prst="rect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8080"/>
                </a:solidFill>
              </a:rPr>
              <a:t>Constraints to business growth </a:t>
            </a:r>
            <a:r>
              <a:rPr lang="en-GB" dirty="0">
                <a:solidFill>
                  <a:srgbClr val="008080"/>
                </a:solidFill>
              </a:rPr>
              <a:t>potential or to the siting and relocation of high-energy using industries.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19C2105-5F38-F172-DADD-90428FA8369F}"/>
              </a:ext>
            </a:extLst>
          </p:cNvPr>
          <p:cNvSpPr/>
          <p:nvPr/>
        </p:nvSpPr>
        <p:spPr>
          <a:xfrm>
            <a:off x="4307863" y="2850113"/>
            <a:ext cx="3682583" cy="1575881"/>
          </a:xfrm>
          <a:prstGeom prst="rect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8080"/>
                </a:solidFill>
              </a:rPr>
              <a:t>Impediments to plant electrification </a:t>
            </a:r>
            <a:r>
              <a:rPr lang="en-GB" dirty="0">
                <a:solidFill>
                  <a:srgbClr val="008080"/>
                </a:solidFill>
              </a:rPr>
              <a:t>to decarbonise high-energy industry.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060850-F23C-9128-68D8-95B3E1020B0E}"/>
              </a:ext>
            </a:extLst>
          </p:cNvPr>
          <p:cNvSpPr/>
          <p:nvPr/>
        </p:nvSpPr>
        <p:spPr>
          <a:xfrm>
            <a:off x="8171672" y="2849875"/>
            <a:ext cx="3682583" cy="1575881"/>
          </a:xfrm>
          <a:prstGeom prst="rect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8080"/>
                </a:solidFill>
              </a:rPr>
              <a:t>Limits on export rates</a:t>
            </a:r>
            <a:r>
              <a:rPr lang="en-GB" dirty="0">
                <a:solidFill>
                  <a:srgbClr val="008080"/>
                </a:solidFill>
              </a:rPr>
              <a:t> for renewable generation impairing their income generation potential.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C1DB42-CBCB-E602-3F3D-48B08091433D}"/>
              </a:ext>
            </a:extLst>
          </p:cNvPr>
          <p:cNvSpPr/>
          <p:nvPr/>
        </p:nvSpPr>
        <p:spPr>
          <a:xfrm>
            <a:off x="444054" y="4591747"/>
            <a:ext cx="3682583" cy="1575881"/>
          </a:xfrm>
          <a:prstGeom prst="rect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8080"/>
                </a:solidFill>
              </a:rPr>
              <a:t>Systemic incentives to install smaller capacity assets </a:t>
            </a:r>
            <a:r>
              <a:rPr lang="en-GB" dirty="0">
                <a:solidFill>
                  <a:srgbClr val="008080"/>
                </a:solidFill>
              </a:rPr>
              <a:t>(under ‘connect and notify’ rules) in order to avoid the risk of connection delays.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9CB8E3-0FE6-4512-92AC-5C75F4D247E5}"/>
              </a:ext>
            </a:extLst>
          </p:cNvPr>
          <p:cNvSpPr/>
          <p:nvPr/>
        </p:nvSpPr>
        <p:spPr>
          <a:xfrm>
            <a:off x="4307863" y="4591509"/>
            <a:ext cx="3682583" cy="1575881"/>
          </a:xfrm>
          <a:prstGeom prst="rect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8080"/>
                </a:solidFill>
              </a:rPr>
              <a:t>Missed opportunities to install heat pumps </a:t>
            </a:r>
            <a:r>
              <a:rPr lang="en-GB" dirty="0">
                <a:solidFill>
                  <a:srgbClr val="008080"/>
                </a:solidFill>
              </a:rPr>
              <a:t>when boilers need replacing due to the risk of connection delays, with the result that new gas boilers are locked in.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A8F8ECE-48A7-18AD-C462-AD4DD8828D73}"/>
              </a:ext>
            </a:extLst>
          </p:cNvPr>
          <p:cNvSpPr/>
          <p:nvPr/>
        </p:nvSpPr>
        <p:spPr>
          <a:xfrm>
            <a:off x="8171672" y="4591271"/>
            <a:ext cx="3682583" cy="1575881"/>
          </a:xfrm>
          <a:prstGeom prst="rect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b="1" dirty="0">
                <a:solidFill>
                  <a:srgbClr val="008080"/>
                </a:solidFill>
              </a:rPr>
              <a:t>Knock-on strategic economic risks</a:t>
            </a:r>
            <a:r>
              <a:rPr lang="en-GB" sz="1500" dirty="0">
                <a:solidFill>
                  <a:srgbClr val="008080"/>
                </a:solidFill>
              </a:rPr>
              <a:t>, such as for investment in renewables, or to the tourism economy through impediments to EV charger provision or shore power/cruise electrification – and risk of exacerbating rural/urban disparity.</a:t>
            </a:r>
          </a:p>
        </p:txBody>
      </p:sp>
    </p:spTree>
    <p:extLst>
      <p:ext uri="{BB962C8B-B14F-4D97-AF65-F5344CB8AC3E}">
        <p14:creationId xmlns:p14="http://schemas.microsoft.com/office/powerpoint/2010/main" val="18103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112">
            <a:extLst>
              <a:ext uri="{FF2B5EF4-FFF2-40B4-BE49-F238E27FC236}">
                <a16:creationId xmlns:a16="http://schemas.microsoft.com/office/drawing/2014/main" id="{F00B2ACD-8481-4111-B61C-1DDE68AB67D2}"/>
              </a:ext>
            </a:extLst>
          </p:cNvPr>
          <p:cNvSpPr/>
          <p:nvPr/>
        </p:nvSpPr>
        <p:spPr>
          <a:xfrm>
            <a:off x="0" y="0"/>
            <a:ext cx="12192000" cy="884921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A9BF6A-AF75-76C0-DEA1-B8B8A87E4F74}"/>
              </a:ext>
            </a:extLst>
          </p:cNvPr>
          <p:cNvSpPr txBox="1"/>
          <p:nvPr/>
        </p:nvSpPr>
        <p:spPr>
          <a:xfrm>
            <a:off x="148347" y="138129"/>
            <a:ext cx="88594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Final report </a:t>
            </a:r>
            <a:r>
              <a:rPr lang="en-GB" sz="36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|</a:t>
            </a:r>
            <a:r>
              <a:rPr lang="en-GB" sz="3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sz="36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Main diagnoses</a:t>
            </a:r>
            <a:endParaRPr lang="en-GB" sz="3600" b="1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80" name="Rectangle 1079">
            <a:extLst>
              <a:ext uri="{FF2B5EF4-FFF2-40B4-BE49-F238E27FC236}">
                <a16:creationId xmlns:a16="http://schemas.microsoft.com/office/drawing/2014/main" id="{078BDBB4-84CE-DBA3-DC54-225E5B9D3498}"/>
              </a:ext>
            </a:extLst>
          </p:cNvPr>
          <p:cNvSpPr/>
          <p:nvPr/>
        </p:nvSpPr>
        <p:spPr>
          <a:xfrm>
            <a:off x="0" y="6459369"/>
            <a:ext cx="12192000" cy="404761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1380" name="Group 1379">
            <a:extLst>
              <a:ext uri="{FF2B5EF4-FFF2-40B4-BE49-F238E27FC236}">
                <a16:creationId xmlns:a16="http://schemas.microsoft.com/office/drawing/2014/main" id="{BAA1368F-61BF-77CB-A7D3-9552527B81E8}"/>
              </a:ext>
            </a:extLst>
          </p:cNvPr>
          <p:cNvGrpSpPr/>
          <p:nvPr/>
        </p:nvGrpSpPr>
        <p:grpSpPr>
          <a:xfrm>
            <a:off x="11097683" y="6513554"/>
            <a:ext cx="1011528" cy="296390"/>
            <a:chOff x="11097683" y="6513554"/>
            <a:chExt cx="1011528" cy="296390"/>
          </a:xfrm>
        </p:grpSpPr>
        <p:sp>
          <p:nvSpPr>
            <p:cNvPr id="1082" name="Oval 1081">
              <a:extLst>
                <a:ext uri="{FF2B5EF4-FFF2-40B4-BE49-F238E27FC236}">
                  <a16:creationId xmlns:a16="http://schemas.microsoft.com/office/drawing/2014/main" id="{C45B63B2-3090-C319-5AD1-E25DDD631276}"/>
                </a:ext>
              </a:extLst>
            </p:cNvPr>
            <p:cNvSpPr/>
            <p:nvPr/>
          </p:nvSpPr>
          <p:spPr>
            <a:xfrm>
              <a:off x="11097683" y="6513554"/>
              <a:ext cx="308091" cy="2944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084" name="Oval 1083">
              <a:extLst>
                <a:ext uri="{FF2B5EF4-FFF2-40B4-BE49-F238E27FC236}">
                  <a16:creationId xmlns:a16="http://schemas.microsoft.com/office/drawing/2014/main" id="{0E17DC78-E0CC-E450-B4B6-AC52B1CBF500}"/>
                </a:ext>
              </a:extLst>
            </p:cNvPr>
            <p:cNvSpPr/>
            <p:nvPr/>
          </p:nvSpPr>
          <p:spPr>
            <a:xfrm>
              <a:off x="11801120" y="6513554"/>
              <a:ext cx="308091" cy="2944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085" name="Graphic 1084" descr="Electric Tower outline">
              <a:extLst>
                <a:ext uri="{FF2B5EF4-FFF2-40B4-BE49-F238E27FC236}">
                  <a16:creationId xmlns:a16="http://schemas.microsoft.com/office/drawing/2014/main" id="{3AA45023-0673-FD4B-F104-F2470A584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121639" y="6536451"/>
              <a:ext cx="260179" cy="248684"/>
            </a:xfrm>
            <a:prstGeom prst="rect">
              <a:avLst/>
            </a:prstGeom>
          </p:spPr>
        </p:pic>
        <p:pic>
          <p:nvPicPr>
            <p:cNvPr id="1086" name="Graphic 1085" descr="Plugged Unplugged outline">
              <a:extLst>
                <a:ext uri="{FF2B5EF4-FFF2-40B4-BE49-F238E27FC236}">
                  <a16:creationId xmlns:a16="http://schemas.microsoft.com/office/drawing/2014/main" id="{A0D770C6-ACB2-5982-4988-94B3E0D11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11816642" y="6545140"/>
              <a:ext cx="277046" cy="264804"/>
            </a:xfrm>
            <a:prstGeom prst="rect">
              <a:avLst/>
            </a:prstGeom>
          </p:spPr>
        </p:pic>
        <p:grpSp>
          <p:nvGrpSpPr>
            <p:cNvPr id="1379" name="Group 1378">
              <a:extLst>
                <a:ext uri="{FF2B5EF4-FFF2-40B4-BE49-F238E27FC236}">
                  <a16:creationId xmlns:a16="http://schemas.microsoft.com/office/drawing/2014/main" id="{0B6F3B84-277D-3FC3-82DF-BE65F2B3C97B}"/>
                </a:ext>
              </a:extLst>
            </p:cNvPr>
            <p:cNvGrpSpPr/>
            <p:nvPr/>
          </p:nvGrpSpPr>
          <p:grpSpPr>
            <a:xfrm>
              <a:off x="11449401" y="6513554"/>
              <a:ext cx="308091" cy="294479"/>
              <a:chOff x="11449401" y="6513554"/>
              <a:chExt cx="308091" cy="294479"/>
            </a:xfrm>
          </p:grpSpPr>
          <p:sp>
            <p:nvSpPr>
              <p:cNvPr id="1083" name="Oval 1082">
                <a:extLst>
                  <a:ext uri="{FF2B5EF4-FFF2-40B4-BE49-F238E27FC236}">
                    <a16:creationId xmlns:a16="http://schemas.microsoft.com/office/drawing/2014/main" id="{5A821A81-0FCB-EEF6-0CCC-CB6014217ECC}"/>
                  </a:ext>
                </a:extLst>
              </p:cNvPr>
              <p:cNvSpPr/>
              <p:nvPr/>
            </p:nvSpPr>
            <p:spPr>
              <a:xfrm>
                <a:off x="11449401" y="6513554"/>
                <a:ext cx="308091" cy="2944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pic>
            <p:nvPicPr>
              <p:cNvPr id="1378" name="Picture 1377">
                <a:extLst>
                  <a:ext uri="{FF2B5EF4-FFF2-40B4-BE49-F238E27FC236}">
                    <a16:creationId xmlns:a16="http://schemas.microsoft.com/office/drawing/2014/main" id="{122D4072-5D9D-7948-9936-2EFA256A14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1500649" y="6548617"/>
                <a:ext cx="205593" cy="216373"/>
              </a:xfrm>
              <a:prstGeom prst="rect">
                <a:avLst/>
              </a:prstGeom>
            </p:spPr>
          </p:pic>
        </p:grpSp>
      </p:grpSp>
      <p:pic>
        <p:nvPicPr>
          <p:cNvPr id="1381" name="Picture 1380" descr="A green logo with text&#10;&#10;Description automatically generated">
            <a:extLst>
              <a:ext uri="{FF2B5EF4-FFF2-40B4-BE49-F238E27FC236}">
                <a16:creationId xmlns:a16="http://schemas.microsoft.com/office/drawing/2014/main" id="{97D87714-2992-B0CA-0E12-6819B8A97BF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605" y="163303"/>
            <a:ext cx="1294470" cy="5516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8A84F64-32ED-07EF-F0A1-AEC060EE7B8F}"/>
              </a:ext>
            </a:extLst>
          </p:cNvPr>
          <p:cNvSpPr/>
          <p:nvPr/>
        </p:nvSpPr>
        <p:spPr>
          <a:xfrm>
            <a:off x="279400" y="1991963"/>
            <a:ext cx="3733275" cy="1553942"/>
          </a:xfrm>
          <a:prstGeom prst="rect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rgbClr val="00808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lack of </a:t>
            </a:r>
            <a:r>
              <a:rPr lang="en-GB" sz="1800" b="1" dirty="0">
                <a:solidFill>
                  <a:srgbClr val="00808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strategic anticipatory investment</a:t>
            </a:r>
            <a:endParaRPr lang="en-GB" b="1" dirty="0">
              <a:solidFill>
                <a:srgbClr val="00808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D2A248-C3FC-0BBB-F1E7-31DFFBBE4972}"/>
              </a:ext>
            </a:extLst>
          </p:cNvPr>
          <p:cNvSpPr/>
          <p:nvPr/>
        </p:nvSpPr>
        <p:spPr>
          <a:xfrm>
            <a:off x="4239100" y="1991963"/>
            <a:ext cx="3733275" cy="1553942"/>
          </a:xfrm>
          <a:prstGeom prst="rect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rgbClr val="00808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lack of </a:t>
            </a:r>
            <a:r>
              <a:rPr lang="en-GB" sz="1800" b="1" dirty="0">
                <a:solidFill>
                  <a:srgbClr val="00808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strategic network planning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700A65-0B00-80B7-F42D-268CFA18B81D}"/>
              </a:ext>
            </a:extLst>
          </p:cNvPr>
          <p:cNvSpPr/>
          <p:nvPr/>
        </p:nvSpPr>
        <p:spPr>
          <a:xfrm>
            <a:off x="8198800" y="1991963"/>
            <a:ext cx="3733275" cy="1553942"/>
          </a:xfrm>
          <a:prstGeom prst="rect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rgbClr val="00808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Inadequate </a:t>
            </a:r>
            <a:r>
              <a:rPr lang="en-GB" sz="1800" b="1" dirty="0">
                <a:solidFill>
                  <a:srgbClr val="00808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connection queue processes</a:t>
            </a:r>
            <a:endParaRPr lang="en-GB" b="1" dirty="0">
              <a:solidFill>
                <a:srgbClr val="00808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E71514-D4CE-A3EF-41B0-CCE9E4B2986A}"/>
              </a:ext>
            </a:extLst>
          </p:cNvPr>
          <p:cNvSpPr/>
          <p:nvPr/>
        </p:nvSpPr>
        <p:spPr>
          <a:xfrm>
            <a:off x="279400" y="3790082"/>
            <a:ext cx="3733275" cy="1553942"/>
          </a:xfrm>
          <a:prstGeom prst="rect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rgbClr val="00808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Poor </a:t>
            </a:r>
            <a:r>
              <a:rPr lang="en-GB" sz="1800" b="1" dirty="0">
                <a:solidFill>
                  <a:srgbClr val="00808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coordination</a:t>
            </a:r>
            <a:r>
              <a:rPr lang="en-GB" sz="1800" dirty="0">
                <a:solidFill>
                  <a:srgbClr val="00808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and sub-national </a:t>
            </a:r>
            <a:r>
              <a:rPr lang="en-GB" sz="1800" b="1" dirty="0">
                <a:solidFill>
                  <a:srgbClr val="00808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governance</a:t>
            </a:r>
            <a:endParaRPr lang="en-GB" b="1" dirty="0">
              <a:solidFill>
                <a:srgbClr val="00808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707AC8-EE63-1646-9D58-C594FAECD935}"/>
              </a:ext>
            </a:extLst>
          </p:cNvPr>
          <p:cNvSpPr/>
          <p:nvPr/>
        </p:nvSpPr>
        <p:spPr>
          <a:xfrm>
            <a:off x="4239100" y="3790082"/>
            <a:ext cx="3733275" cy="1553942"/>
          </a:xfrm>
          <a:prstGeom prst="rect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rgbClr val="00808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Poor </a:t>
            </a:r>
            <a:r>
              <a:rPr lang="en-GB" sz="1800" b="1" dirty="0">
                <a:solidFill>
                  <a:srgbClr val="00808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infrastructure build times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B869ED3-39C0-7E1B-8000-A8FDCBB9BBEA}"/>
              </a:ext>
            </a:extLst>
          </p:cNvPr>
          <p:cNvSpPr/>
          <p:nvPr/>
        </p:nvSpPr>
        <p:spPr>
          <a:xfrm>
            <a:off x="8198800" y="3790082"/>
            <a:ext cx="3733275" cy="1553942"/>
          </a:xfrm>
          <a:prstGeom prst="rect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rgbClr val="00808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Immature </a:t>
            </a:r>
            <a:r>
              <a:rPr lang="en-GB" sz="1800" b="1" dirty="0">
                <a:solidFill>
                  <a:srgbClr val="00808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flexibility markets </a:t>
            </a:r>
            <a:endParaRPr lang="en-GB" b="1" dirty="0">
              <a:solidFill>
                <a:srgbClr val="00808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28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C66BA84-F932-7574-9AD3-188FE885CB64}"/>
              </a:ext>
            </a:extLst>
          </p:cNvPr>
          <p:cNvSpPr/>
          <p:nvPr/>
        </p:nvSpPr>
        <p:spPr>
          <a:xfrm>
            <a:off x="0" y="-1"/>
            <a:ext cx="12192000" cy="6332375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FCE113-86FA-EBD7-EB31-C1A13230BBAD}"/>
              </a:ext>
            </a:extLst>
          </p:cNvPr>
          <p:cNvGrpSpPr/>
          <p:nvPr/>
        </p:nvGrpSpPr>
        <p:grpSpPr>
          <a:xfrm>
            <a:off x="8523602" y="5791421"/>
            <a:ext cx="914400" cy="914400"/>
            <a:chOff x="8948148" y="5756915"/>
            <a:chExt cx="914400" cy="9144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0FAEF6E-245C-134C-F52E-07D6DB98E689}"/>
                </a:ext>
              </a:extLst>
            </p:cNvPr>
            <p:cNvSpPr/>
            <p:nvPr/>
          </p:nvSpPr>
          <p:spPr>
            <a:xfrm>
              <a:off x="8948148" y="5756915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" name="Graphic 15" descr="Electric Tower outline">
              <a:extLst>
                <a:ext uri="{FF2B5EF4-FFF2-40B4-BE49-F238E27FC236}">
                  <a16:creationId xmlns:a16="http://schemas.microsoft.com/office/drawing/2014/main" id="{2C6908C0-DB58-C8D2-F3BE-B88148A242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019248" y="5828015"/>
              <a:ext cx="772200" cy="772200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C9C962C-51E7-D055-C2A8-2D3C7A66695E}"/>
              </a:ext>
            </a:extLst>
          </p:cNvPr>
          <p:cNvGrpSpPr/>
          <p:nvPr/>
        </p:nvGrpSpPr>
        <p:grpSpPr>
          <a:xfrm>
            <a:off x="10611368" y="5791421"/>
            <a:ext cx="914400" cy="914400"/>
            <a:chOff x="11035914" y="5756915"/>
            <a:chExt cx="914400" cy="9144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D40C0D6-4CA5-C333-C445-CA4B53B77593}"/>
                </a:ext>
              </a:extLst>
            </p:cNvPr>
            <p:cNvSpPr/>
            <p:nvPr/>
          </p:nvSpPr>
          <p:spPr>
            <a:xfrm>
              <a:off x="11035914" y="5756915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9" name="Graphic 18" descr="Plugged Unplugged outline">
              <a:extLst>
                <a:ext uri="{FF2B5EF4-FFF2-40B4-BE49-F238E27FC236}">
                  <a16:creationId xmlns:a16="http://schemas.microsoft.com/office/drawing/2014/main" id="{D8562B1D-EBF9-02FC-2535-796AE812D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11076904" y="5812003"/>
              <a:ext cx="804225" cy="804223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5C6FE13-3B70-497D-82F7-DC0CF58FC6B2}"/>
              </a:ext>
            </a:extLst>
          </p:cNvPr>
          <p:cNvGrpSpPr/>
          <p:nvPr/>
        </p:nvGrpSpPr>
        <p:grpSpPr>
          <a:xfrm>
            <a:off x="9567485" y="5791421"/>
            <a:ext cx="914400" cy="914400"/>
            <a:chOff x="9992031" y="5756915"/>
            <a:chExt cx="914400" cy="9144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D0E5353-1192-1926-147B-AC6697DD8CB0}"/>
                </a:ext>
              </a:extLst>
            </p:cNvPr>
            <p:cNvSpPr/>
            <p:nvPr/>
          </p:nvSpPr>
          <p:spPr>
            <a:xfrm>
              <a:off x="9992031" y="5756915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FF23B32-EB95-4D26-8C91-3BE25CC89E60}"/>
                </a:ext>
              </a:extLst>
            </p:cNvPr>
            <p:cNvGrpSpPr/>
            <p:nvPr/>
          </p:nvGrpSpPr>
          <p:grpSpPr>
            <a:xfrm>
              <a:off x="10153404" y="5911985"/>
              <a:ext cx="591653" cy="636453"/>
              <a:chOff x="572587" y="3365168"/>
              <a:chExt cx="637818" cy="682188"/>
            </a:xfrm>
          </p:grpSpPr>
          <p:sp>
            <p:nvSpPr>
              <p:cNvPr id="23" name="Rectangle: Top Corners Rounded 22">
                <a:extLst>
                  <a:ext uri="{FF2B5EF4-FFF2-40B4-BE49-F238E27FC236}">
                    <a16:creationId xmlns:a16="http://schemas.microsoft.com/office/drawing/2014/main" id="{58880EA5-6094-6637-BD74-51D2A0B53977}"/>
                  </a:ext>
                </a:extLst>
              </p:cNvPr>
              <p:cNvSpPr/>
              <p:nvPr/>
            </p:nvSpPr>
            <p:spPr>
              <a:xfrm>
                <a:off x="572587" y="3626051"/>
                <a:ext cx="444088" cy="421305"/>
              </a:xfrm>
              <a:prstGeom prst="round2SameRect">
                <a:avLst/>
              </a:prstGeom>
              <a:noFill/>
              <a:ln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Rectangle: Top Corners Rounded 23">
                <a:extLst>
                  <a:ext uri="{FF2B5EF4-FFF2-40B4-BE49-F238E27FC236}">
                    <a16:creationId xmlns:a16="http://schemas.microsoft.com/office/drawing/2014/main" id="{F5047558-1B9C-25CE-2819-8EC49C03DFAE}"/>
                  </a:ext>
                </a:extLst>
              </p:cNvPr>
              <p:cNvSpPr/>
              <p:nvPr/>
            </p:nvSpPr>
            <p:spPr>
              <a:xfrm>
                <a:off x="621028" y="3776405"/>
                <a:ext cx="96714" cy="190828"/>
              </a:xfrm>
              <a:prstGeom prst="round2SameRect">
                <a:avLst>
                  <a:gd name="adj1" fmla="val 41288"/>
                  <a:gd name="adj2" fmla="val 0"/>
                </a:avLst>
              </a:prstGeom>
              <a:noFill/>
              <a:ln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Rectangle: Top Corners Rounded 24">
                <a:extLst>
                  <a:ext uri="{FF2B5EF4-FFF2-40B4-BE49-F238E27FC236}">
                    <a16:creationId xmlns:a16="http://schemas.microsoft.com/office/drawing/2014/main" id="{5A21EFDE-35E4-A374-5EBF-AC3AC3A17762}"/>
                  </a:ext>
                </a:extLst>
              </p:cNvPr>
              <p:cNvSpPr/>
              <p:nvPr/>
            </p:nvSpPr>
            <p:spPr>
              <a:xfrm>
                <a:off x="749562" y="3776405"/>
                <a:ext cx="96714" cy="190828"/>
              </a:xfrm>
              <a:prstGeom prst="round2SameRect">
                <a:avLst>
                  <a:gd name="adj1" fmla="val 41288"/>
                  <a:gd name="adj2" fmla="val 0"/>
                </a:avLst>
              </a:prstGeom>
              <a:noFill/>
              <a:ln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Rectangle: Top Corners Rounded 25">
                <a:extLst>
                  <a:ext uri="{FF2B5EF4-FFF2-40B4-BE49-F238E27FC236}">
                    <a16:creationId xmlns:a16="http://schemas.microsoft.com/office/drawing/2014/main" id="{B3E79828-8E8A-C47A-CDB4-9221EA630481}"/>
                  </a:ext>
                </a:extLst>
              </p:cNvPr>
              <p:cNvSpPr/>
              <p:nvPr/>
            </p:nvSpPr>
            <p:spPr>
              <a:xfrm>
                <a:off x="878096" y="3776405"/>
                <a:ext cx="96714" cy="190828"/>
              </a:xfrm>
              <a:prstGeom prst="round2SameRect">
                <a:avLst>
                  <a:gd name="adj1" fmla="val 41288"/>
                  <a:gd name="adj2" fmla="val 0"/>
                </a:avLst>
              </a:prstGeom>
              <a:noFill/>
              <a:ln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3DDC5A0-CF7D-CA59-87CC-F62A6A3B1E1D}"/>
                  </a:ext>
                </a:extLst>
              </p:cNvPr>
              <p:cNvSpPr/>
              <p:nvPr/>
            </p:nvSpPr>
            <p:spPr>
              <a:xfrm>
                <a:off x="618700" y="3922058"/>
                <a:ext cx="96714" cy="45719"/>
              </a:xfrm>
              <a:prstGeom prst="rect">
                <a:avLst/>
              </a:prstGeom>
              <a:solidFill>
                <a:srgbClr val="008080"/>
              </a:solidFill>
              <a:ln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ECE0F26-5115-BF5A-50B1-71E24D20DA04}"/>
                  </a:ext>
                </a:extLst>
              </p:cNvPr>
              <p:cNvSpPr/>
              <p:nvPr/>
            </p:nvSpPr>
            <p:spPr>
              <a:xfrm>
                <a:off x="749805" y="3922058"/>
                <a:ext cx="96714" cy="45719"/>
              </a:xfrm>
              <a:prstGeom prst="rect">
                <a:avLst/>
              </a:prstGeom>
              <a:solidFill>
                <a:srgbClr val="008080"/>
              </a:solidFill>
              <a:ln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AB38E68-CB7D-0044-21BD-E3B7D9D76A1B}"/>
                  </a:ext>
                </a:extLst>
              </p:cNvPr>
              <p:cNvSpPr/>
              <p:nvPr/>
            </p:nvSpPr>
            <p:spPr>
              <a:xfrm>
                <a:off x="876146" y="3922058"/>
                <a:ext cx="96714" cy="45719"/>
              </a:xfrm>
              <a:prstGeom prst="rect">
                <a:avLst/>
              </a:prstGeom>
              <a:solidFill>
                <a:srgbClr val="008080"/>
              </a:solidFill>
              <a:ln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8EBCC2A5-9DB6-B514-7919-E66493B5C368}"/>
                  </a:ext>
                </a:extLst>
              </p:cNvPr>
              <p:cNvCxnSpPr/>
              <p:nvPr/>
            </p:nvCxnSpPr>
            <p:spPr>
              <a:xfrm>
                <a:off x="572587" y="3978349"/>
                <a:ext cx="444088" cy="0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3DB2FDA3-2102-CB42-3E61-729B47DA75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5287" y="3660849"/>
                <a:ext cx="418013" cy="0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7D6DA911-506C-79D6-6CE2-5C4AAB28EA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3409" y="3660849"/>
                <a:ext cx="0" cy="114128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27C8FF98-31EE-6F34-8AC6-D7B5A605F6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7777" y="3657662"/>
                <a:ext cx="0" cy="114128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3A9B4047-D93E-3902-F132-489FF5CF1D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7679" y="3657662"/>
                <a:ext cx="0" cy="114128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189D39EC-92D1-C575-4787-1FC628A67A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1821" y="3365168"/>
                <a:ext cx="0" cy="114128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53AA716F-48FD-224D-F0AA-A40BC965AA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9364" y="3365168"/>
                <a:ext cx="0" cy="114128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337726C9-980A-2BD0-7976-88FE6B22E2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3733" y="3365168"/>
                <a:ext cx="0" cy="114128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5FDEBF17-4C5A-CF2A-4E7A-BEC12A7ADDFF}"/>
                  </a:ext>
                </a:extLst>
              </p:cNvPr>
              <p:cNvSpPr/>
              <p:nvPr/>
            </p:nvSpPr>
            <p:spPr>
              <a:xfrm>
                <a:off x="630237" y="3432175"/>
                <a:ext cx="83582" cy="128045"/>
              </a:xfrm>
              <a:prstGeom prst="roundRect">
                <a:avLst>
                  <a:gd name="adj" fmla="val 33761"/>
                </a:avLst>
              </a:prstGeom>
              <a:solidFill>
                <a:srgbClr val="008080"/>
              </a:solidFill>
              <a:ln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03F8E2E4-F189-70C0-D1F9-FF6EA54C59B5}"/>
                  </a:ext>
                </a:extLst>
              </p:cNvPr>
              <p:cNvSpPr/>
              <p:nvPr/>
            </p:nvSpPr>
            <p:spPr>
              <a:xfrm>
                <a:off x="757067" y="3431196"/>
                <a:ext cx="83582" cy="128045"/>
              </a:xfrm>
              <a:prstGeom prst="roundRect">
                <a:avLst>
                  <a:gd name="adj" fmla="val 33761"/>
                </a:avLst>
              </a:prstGeom>
              <a:solidFill>
                <a:srgbClr val="008080"/>
              </a:solidFill>
              <a:ln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A6D5DE0D-7EA2-AE87-5F7A-66F663CBF9BF}"/>
                  </a:ext>
                </a:extLst>
              </p:cNvPr>
              <p:cNvSpPr/>
              <p:nvPr/>
            </p:nvSpPr>
            <p:spPr>
              <a:xfrm>
                <a:off x="883897" y="3427042"/>
                <a:ext cx="83582" cy="128045"/>
              </a:xfrm>
              <a:prstGeom prst="roundRect">
                <a:avLst>
                  <a:gd name="adj" fmla="val 33761"/>
                </a:avLst>
              </a:prstGeom>
              <a:solidFill>
                <a:srgbClr val="008080"/>
              </a:solidFill>
              <a:ln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Left Bracket 40">
                <a:extLst>
                  <a:ext uri="{FF2B5EF4-FFF2-40B4-BE49-F238E27FC236}">
                    <a16:creationId xmlns:a16="http://schemas.microsoft.com/office/drawing/2014/main" id="{C6C31319-A8B6-2C9D-6156-5C6B55A70941}"/>
                  </a:ext>
                </a:extLst>
              </p:cNvPr>
              <p:cNvSpPr/>
              <p:nvPr/>
            </p:nvSpPr>
            <p:spPr>
              <a:xfrm rot="5400000">
                <a:off x="648114" y="3577223"/>
                <a:ext cx="45719" cy="45719"/>
              </a:xfrm>
              <a:prstGeom prst="leftBracket">
                <a:avLst/>
              </a:prstGeom>
              <a:ln w="28575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Left Bracket 41">
                <a:extLst>
                  <a:ext uri="{FF2B5EF4-FFF2-40B4-BE49-F238E27FC236}">
                    <a16:creationId xmlns:a16="http://schemas.microsoft.com/office/drawing/2014/main" id="{806ECAA0-BE6D-8177-CF45-0E749917D07D}"/>
                  </a:ext>
                </a:extLst>
              </p:cNvPr>
              <p:cNvSpPr/>
              <p:nvPr/>
            </p:nvSpPr>
            <p:spPr>
              <a:xfrm rot="5400000">
                <a:off x="777088" y="3576956"/>
                <a:ext cx="45719" cy="45719"/>
              </a:xfrm>
              <a:prstGeom prst="leftBracket">
                <a:avLst/>
              </a:prstGeom>
              <a:ln w="28575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Left Bracket 42">
                <a:extLst>
                  <a:ext uri="{FF2B5EF4-FFF2-40B4-BE49-F238E27FC236}">
                    <a16:creationId xmlns:a16="http://schemas.microsoft.com/office/drawing/2014/main" id="{11DDEE03-CA95-07FD-7AED-EE22C0518C2E}"/>
                  </a:ext>
                </a:extLst>
              </p:cNvPr>
              <p:cNvSpPr/>
              <p:nvPr/>
            </p:nvSpPr>
            <p:spPr>
              <a:xfrm rot="5400000">
                <a:off x="898982" y="3573341"/>
                <a:ext cx="45719" cy="45719"/>
              </a:xfrm>
              <a:prstGeom prst="leftBracket">
                <a:avLst/>
              </a:prstGeom>
              <a:ln w="28575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Rectangle: Top Corners Rounded 43">
                <a:extLst>
                  <a:ext uri="{FF2B5EF4-FFF2-40B4-BE49-F238E27FC236}">
                    <a16:creationId xmlns:a16="http://schemas.microsoft.com/office/drawing/2014/main" id="{AE0706F8-BA7E-9A81-6E97-D70898A49D6F}"/>
                  </a:ext>
                </a:extLst>
              </p:cNvPr>
              <p:cNvSpPr/>
              <p:nvPr/>
            </p:nvSpPr>
            <p:spPr>
              <a:xfrm>
                <a:off x="1092572" y="3775866"/>
                <a:ext cx="117833" cy="271487"/>
              </a:xfrm>
              <a:prstGeom prst="round2SameRect">
                <a:avLst>
                  <a:gd name="adj1" fmla="val 41288"/>
                  <a:gd name="adj2" fmla="val 0"/>
                </a:avLst>
              </a:prstGeom>
              <a:noFill/>
              <a:ln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Hexagon 44">
                <a:extLst>
                  <a:ext uri="{FF2B5EF4-FFF2-40B4-BE49-F238E27FC236}">
                    <a16:creationId xmlns:a16="http://schemas.microsoft.com/office/drawing/2014/main" id="{61F42250-8AD9-B526-EA02-6971B0043C42}"/>
                  </a:ext>
                </a:extLst>
              </p:cNvPr>
              <p:cNvSpPr/>
              <p:nvPr/>
            </p:nvSpPr>
            <p:spPr>
              <a:xfrm>
                <a:off x="887028" y="3365168"/>
                <a:ext cx="77273" cy="63832"/>
              </a:xfrm>
              <a:prstGeom prst="hexagon">
                <a:avLst/>
              </a:prstGeom>
              <a:solidFill>
                <a:srgbClr val="008080"/>
              </a:solidFill>
              <a:ln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Hexagon 45">
                <a:extLst>
                  <a:ext uri="{FF2B5EF4-FFF2-40B4-BE49-F238E27FC236}">
                    <a16:creationId xmlns:a16="http://schemas.microsoft.com/office/drawing/2014/main" id="{3F8104E8-D54D-AE6D-0D2E-DD7711632C6B}"/>
                  </a:ext>
                </a:extLst>
              </p:cNvPr>
              <p:cNvSpPr/>
              <p:nvPr/>
            </p:nvSpPr>
            <p:spPr>
              <a:xfrm>
                <a:off x="1112992" y="3365652"/>
                <a:ext cx="77273" cy="63832"/>
              </a:xfrm>
              <a:prstGeom prst="hexagon">
                <a:avLst/>
              </a:prstGeom>
              <a:solidFill>
                <a:srgbClr val="008080"/>
              </a:solidFill>
              <a:ln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A65DE0D4-0841-9A55-AB9B-2D596C9688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4301" y="3398673"/>
                <a:ext cx="148691" cy="484"/>
              </a:xfrm>
              <a:prstGeom prst="line">
                <a:avLst/>
              </a:prstGeom>
              <a:ln w="3810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Left Bracket 47">
                <a:extLst>
                  <a:ext uri="{FF2B5EF4-FFF2-40B4-BE49-F238E27FC236}">
                    <a16:creationId xmlns:a16="http://schemas.microsoft.com/office/drawing/2014/main" id="{DF75000F-36FD-5BFE-0343-8C8E44CAF5DF}"/>
                  </a:ext>
                </a:extLst>
              </p:cNvPr>
              <p:cNvSpPr/>
              <p:nvPr/>
            </p:nvSpPr>
            <p:spPr>
              <a:xfrm rot="5400000">
                <a:off x="1130010" y="3731289"/>
                <a:ext cx="45719" cy="45719"/>
              </a:xfrm>
              <a:prstGeom prst="leftBracket">
                <a:avLst/>
              </a:prstGeom>
              <a:ln w="28575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87416ECF-349B-A172-1F63-511B6DB1CE98}"/>
                  </a:ext>
                </a:extLst>
              </p:cNvPr>
              <p:cNvCxnSpPr>
                <a:cxnSpLocks/>
                <a:endCxn id="48" idx="1"/>
              </p:cNvCxnSpPr>
              <p:nvPr/>
            </p:nvCxnSpPr>
            <p:spPr>
              <a:xfrm>
                <a:off x="1151488" y="3434000"/>
                <a:ext cx="1381" cy="297289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B94C8E44-81FB-1888-8910-A520176F46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0208" y="3445711"/>
                <a:ext cx="81925" cy="0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ED705CB5-EC46-F6D3-CD3F-7A59C63B50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0208" y="3482977"/>
                <a:ext cx="81925" cy="0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9AB788F5-7BC7-EFE4-00E0-2C9A266F11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0208" y="3520243"/>
                <a:ext cx="81925" cy="0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D54DBC40-A5B5-D2B6-8F7B-0AB3F6480E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0208" y="3557509"/>
                <a:ext cx="81925" cy="0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376068D6-3AF4-B317-51A7-94F5597B83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0208" y="3594775"/>
                <a:ext cx="81925" cy="0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09CC1C58-2E59-177F-C4E6-B3CD2DD234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0208" y="3632041"/>
                <a:ext cx="81925" cy="0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1F5C2AE2-C4F0-8149-8F11-FE9C1226D6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0208" y="3669307"/>
                <a:ext cx="81925" cy="0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03AE74B1-A9CE-E708-DABE-1D801DA28B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0208" y="3706573"/>
                <a:ext cx="81925" cy="0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36D8186C-BC41-9BB8-C875-82C1D2312E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2572" y="3944917"/>
                <a:ext cx="112031" cy="0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17BB64F7-6A04-10FC-802A-D3ECA68FE0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8313" y="3978349"/>
                <a:ext cx="112031" cy="0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95880F2-E477-EBB0-14A3-D998A37F18D8}"/>
              </a:ext>
            </a:extLst>
          </p:cNvPr>
          <p:cNvSpPr txBox="1"/>
          <p:nvPr/>
        </p:nvSpPr>
        <p:spPr>
          <a:xfrm>
            <a:off x="1192755" y="1214917"/>
            <a:ext cx="933520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Structure of the process</a:t>
            </a:r>
          </a:p>
          <a:p>
            <a:r>
              <a:rPr lang="en-GB" sz="36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Supporting materials</a:t>
            </a:r>
          </a:p>
          <a:p>
            <a:r>
              <a:rPr lang="en-GB" sz="36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Final report:</a:t>
            </a:r>
          </a:p>
          <a:p>
            <a:pPr marL="1200150" lvl="1" indent="-742950">
              <a:buFont typeface="Arial" panose="020B0604020202020204" pitchFamily="34" charset="0"/>
              <a:buChar char="•"/>
            </a:pPr>
            <a:r>
              <a:rPr lang="en-GB" sz="36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Issues, impacts &amp; solutions</a:t>
            </a:r>
          </a:p>
          <a:p>
            <a:pPr marL="1200150" lvl="1" indent="-742950">
              <a:buFont typeface="Arial" panose="020B0604020202020204" pitchFamily="34" charset="0"/>
              <a:buChar char="•"/>
            </a:pPr>
            <a:r>
              <a:rPr lang="en-GB" sz="36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Primary diagnoses</a:t>
            </a:r>
          </a:p>
          <a:p>
            <a:pPr marL="1200150" lvl="1" indent="-742950">
              <a:buFont typeface="Arial" panose="020B0604020202020204" pitchFamily="34" charset="0"/>
              <a:buChar char="•"/>
            </a:pPr>
            <a:r>
              <a:rPr lang="en-GB" sz="36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Key implications &amp; recommendations</a:t>
            </a:r>
          </a:p>
          <a:p>
            <a:pPr marL="1200150" lvl="1" indent="-742950">
              <a:buFont typeface="Arial" panose="020B0604020202020204" pitchFamily="34" charset="0"/>
              <a:buChar char="•"/>
            </a:pPr>
            <a:r>
              <a:rPr lang="en-GB" sz="36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Appendix on reforms</a:t>
            </a:r>
          </a:p>
          <a:p>
            <a:r>
              <a:rPr lang="en-GB" sz="36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Outcome and next steps</a:t>
            </a:r>
          </a:p>
        </p:txBody>
      </p:sp>
      <p:pic>
        <p:nvPicPr>
          <p:cNvPr id="10" name="Picture 9" descr="A green logo with text&#10;&#10;Description automatically generated">
            <a:extLst>
              <a:ext uri="{FF2B5EF4-FFF2-40B4-BE49-F238E27FC236}">
                <a16:creationId xmlns:a16="http://schemas.microsoft.com/office/drawing/2014/main" id="{2FFDF6B8-5679-2647-8615-E7F162125FF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605" y="163303"/>
            <a:ext cx="1294470" cy="55168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E51BB89-A590-B352-B513-64B75BA031AC}"/>
              </a:ext>
            </a:extLst>
          </p:cNvPr>
          <p:cNvSpPr txBox="1"/>
          <p:nvPr/>
        </p:nvSpPr>
        <p:spPr>
          <a:xfrm>
            <a:off x="520816" y="1214917"/>
            <a:ext cx="83296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1.</a:t>
            </a:r>
          </a:p>
          <a:p>
            <a:r>
              <a:rPr lang="en-GB" sz="36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2.</a:t>
            </a:r>
          </a:p>
          <a:p>
            <a:r>
              <a:rPr lang="en-GB" sz="36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</a:t>
            </a:r>
          </a:p>
          <a:p>
            <a:endParaRPr lang="en-GB" sz="360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GB" sz="360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GB" sz="360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GB" sz="360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GB" sz="36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102895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112">
            <a:extLst>
              <a:ext uri="{FF2B5EF4-FFF2-40B4-BE49-F238E27FC236}">
                <a16:creationId xmlns:a16="http://schemas.microsoft.com/office/drawing/2014/main" id="{F00B2ACD-8481-4111-B61C-1DDE68AB67D2}"/>
              </a:ext>
            </a:extLst>
          </p:cNvPr>
          <p:cNvSpPr/>
          <p:nvPr/>
        </p:nvSpPr>
        <p:spPr>
          <a:xfrm>
            <a:off x="0" y="0"/>
            <a:ext cx="12192000" cy="884921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A9BF6A-AF75-76C0-DEA1-B8B8A87E4F74}"/>
              </a:ext>
            </a:extLst>
          </p:cNvPr>
          <p:cNvSpPr txBox="1"/>
          <p:nvPr/>
        </p:nvSpPr>
        <p:spPr>
          <a:xfrm>
            <a:off x="148347" y="138129"/>
            <a:ext cx="88594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Final report </a:t>
            </a:r>
            <a:r>
              <a:rPr lang="en-GB" sz="36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|</a:t>
            </a:r>
            <a:r>
              <a:rPr lang="en-GB" sz="3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sz="36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Proposed solutions</a:t>
            </a:r>
          </a:p>
        </p:txBody>
      </p:sp>
      <p:sp>
        <p:nvSpPr>
          <p:cNvPr id="1080" name="Rectangle 1079">
            <a:extLst>
              <a:ext uri="{FF2B5EF4-FFF2-40B4-BE49-F238E27FC236}">
                <a16:creationId xmlns:a16="http://schemas.microsoft.com/office/drawing/2014/main" id="{078BDBB4-84CE-DBA3-DC54-225E5B9D3498}"/>
              </a:ext>
            </a:extLst>
          </p:cNvPr>
          <p:cNvSpPr/>
          <p:nvPr/>
        </p:nvSpPr>
        <p:spPr>
          <a:xfrm>
            <a:off x="0" y="6459369"/>
            <a:ext cx="12192000" cy="404761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80" name="Group 1379">
            <a:extLst>
              <a:ext uri="{FF2B5EF4-FFF2-40B4-BE49-F238E27FC236}">
                <a16:creationId xmlns:a16="http://schemas.microsoft.com/office/drawing/2014/main" id="{BAA1368F-61BF-77CB-A7D3-9552527B81E8}"/>
              </a:ext>
            </a:extLst>
          </p:cNvPr>
          <p:cNvGrpSpPr/>
          <p:nvPr/>
        </p:nvGrpSpPr>
        <p:grpSpPr>
          <a:xfrm>
            <a:off x="11097683" y="6513554"/>
            <a:ext cx="1011528" cy="296390"/>
            <a:chOff x="11097683" y="6513554"/>
            <a:chExt cx="1011528" cy="296390"/>
          </a:xfrm>
        </p:grpSpPr>
        <p:sp>
          <p:nvSpPr>
            <p:cNvPr id="1082" name="Oval 1081">
              <a:extLst>
                <a:ext uri="{FF2B5EF4-FFF2-40B4-BE49-F238E27FC236}">
                  <a16:creationId xmlns:a16="http://schemas.microsoft.com/office/drawing/2014/main" id="{C45B63B2-3090-C319-5AD1-E25DDD631276}"/>
                </a:ext>
              </a:extLst>
            </p:cNvPr>
            <p:cNvSpPr/>
            <p:nvPr/>
          </p:nvSpPr>
          <p:spPr>
            <a:xfrm>
              <a:off x="11097683" y="6513554"/>
              <a:ext cx="308091" cy="2944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4" name="Oval 1083">
              <a:extLst>
                <a:ext uri="{FF2B5EF4-FFF2-40B4-BE49-F238E27FC236}">
                  <a16:creationId xmlns:a16="http://schemas.microsoft.com/office/drawing/2014/main" id="{0E17DC78-E0CC-E450-B4B6-AC52B1CBF500}"/>
                </a:ext>
              </a:extLst>
            </p:cNvPr>
            <p:cNvSpPr/>
            <p:nvPr/>
          </p:nvSpPr>
          <p:spPr>
            <a:xfrm>
              <a:off x="11801120" y="6513554"/>
              <a:ext cx="308091" cy="2944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85" name="Graphic 1084" descr="Electric Tower outline">
              <a:extLst>
                <a:ext uri="{FF2B5EF4-FFF2-40B4-BE49-F238E27FC236}">
                  <a16:creationId xmlns:a16="http://schemas.microsoft.com/office/drawing/2014/main" id="{3AA45023-0673-FD4B-F104-F2470A584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121639" y="6536451"/>
              <a:ext cx="260179" cy="248684"/>
            </a:xfrm>
            <a:prstGeom prst="rect">
              <a:avLst/>
            </a:prstGeom>
          </p:spPr>
        </p:pic>
        <p:pic>
          <p:nvPicPr>
            <p:cNvPr id="1086" name="Graphic 1085" descr="Plugged Unplugged outline">
              <a:extLst>
                <a:ext uri="{FF2B5EF4-FFF2-40B4-BE49-F238E27FC236}">
                  <a16:creationId xmlns:a16="http://schemas.microsoft.com/office/drawing/2014/main" id="{A0D770C6-ACB2-5982-4988-94B3E0D11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11816642" y="6545140"/>
              <a:ext cx="277046" cy="264804"/>
            </a:xfrm>
            <a:prstGeom prst="rect">
              <a:avLst/>
            </a:prstGeom>
          </p:spPr>
        </p:pic>
        <p:grpSp>
          <p:nvGrpSpPr>
            <p:cNvPr id="1379" name="Group 1378">
              <a:extLst>
                <a:ext uri="{FF2B5EF4-FFF2-40B4-BE49-F238E27FC236}">
                  <a16:creationId xmlns:a16="http://schemas.microsoft.com/office/drawing/2014/main" id="{0B6F3B84-277D-3FC3-82DF-BE65F2B3C97B}"/>
                </a:ext>
              </a:extLst>
            </p:cNvPr>
            <p:cNvGrpSpPr/>
            <p:nvPr/>
          </p:nvGrpSpPr>
          <p:grpSpPr>
            <a:xfrm>
              <a:off x="11449401" y="6513554"/>
              <a:ext cx="308091" cy="294479"/>
              <a:chOff x="11449401" y="6513554"/>
              <a:chExt cx="308091" cy="294479"/>
            </a:xfrm>
          </p:grpSpPr>
          <p:sp>
            <p:nvSpPr>
              <p:cNvPr id="1083" name="Oval 1082">
                <a:extLst>
                  <a:ext uri="{FF2B5EF4-FFF2-40B4-BE49-F238E27FC236}">
                    <a16:creationId xmlns:a16="http://schemas.microsoft.com/office/drawing/2014/main" id="{5A821A81-0FCB-EEF6-0CCC-CB6014217ECC}"/>
                  </a:ext>
                </a:extLst>
              </p:cNvPr>
              <p:cNvSpPr/>
              <p:nvPr/>
            </p:nvSpPr>
            <p:spPr>
              <a:xfrm>
                <a:off x="11449401" y="6513554"/>
                <a:ext cx="308091" cy="2944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378" name="Picture 1377">
                <a:extLst>
                  <a:ext uri="{FF2B5EF4-FFF2-40B4-BE49-F238E27FC236}">
                    <a16:creationId xmlns:a16="http://schemas.microsoft.com/office/drawing/2014/main" id="{122D4072-5D9D-7948-9936-2EFA256A14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1500649" y="6548617"/>
                <a:ext cx="205593" cy="216373"/>
              </a:xfrm>
              <a:prstGeom prst="rect">
                <a:avLst/>
              </a:prstGeom>
            </p:spPr>
          </p:pic>
        </p:grpSp>
      </p:grpSp>
      <p:pic>
        <p:nvPicPr>
          <p:cNvPr id="1381" name="Picture 1380" descr="A green logo with text&#10;&#10;Description automatically generated">
            <a:extLst>
              <a:ext uri="{FF2B5EF4-FFF2-40B4-BE49-F238E27FC236}">
                <a16:creationId xmlns:a16="http://schemas.microsoft.com/office/drawing/2014/main" id="{97D87714-2992-B0CA-0E12-6819B8A97BF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605" y="163303"/>
            <a:ext cx="1294470" cy="5516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2E06595-6271-E793-07CE-72520A9AF544}"/>
              </a:ext>
            </a:extLst>
          </p:cNvPr>
          <p:cNvSpPr/>
          <p:nvPr/>
        </p:nvSpPr>
        <p:spPr>
          <a:xfrm>
            <a:off x="444054" y="1108955"/>
            <a:ext cx="3682583" cy="1575881"/>
          </a:xfrm>
          <a:prstGeom prst="rect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8080"/>
                </a:solidFill>
              </a:rPr>
              <a:t>Better evidencing the local need</a:t>
            </a:r>
            <a:r>
              <a:rPr lang="en-GB" dirty="0">
                <a:solidFill>
                  <a:srgbClr val="008080"/>
                </a:solidFill>
              </a:rPr>
              <a:t> for network investment.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095DAF-B85C-E2C0-AA68-047B31E058DD}"/>
              </a:ext>
            </a:extLst>
          </p:cNvPr>
          <p:cNvSpPr/>
          <p:nvPr/>
        </p:nvSpPr>
        <p:spPr>
          <a:xfrm>
            <a:off x="4307863" y="1108717"/>
            <a:ext cx="3682583" cy="1575881"/>
          </a:xfrm>
          <a:prstGeom prst="rect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8080"/>
                </a:solidFill>
              </a:rPr>
              <a:t>Forging stronger strategic and collaborative </a:t>
            </a:r>
            <a:r>
              <a:rPr lang="en-GB" b="1" dirty="0">
                <a:solidFill>
                  <a:srgbClr val="008080"/>
                </a:solidFill>
              </a:rPr>
              <a:t>relationships with network operators</a:t>
            </a:r>
            <a:r>
              <a:rPr lang="en-GB" dirty="0">
                <a:solidFill>
                  <a:srgbClr val="008080"/>
                </a:solidFill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88F89E-1111-A1E9-0A42-4F2B80A8DA19}"/>
              </a:ext>
            </a:extLst>
          </p:cNvPr>
          <p:cNvSpPr/>
          <p:nvPr/>
        </p:nvSpPr>
        <p:spPr>
          <a:xfrm>
            <a:off x="8171672" y="1108479"/>
            <a:ext cx="3682583" cy="1575881"/>
          </a:xfrm>
          <a:prstGeom prst="rect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8080"/>
                </a:solidFill>
              </a:rPr>
              <a:t>Supporting </a:t>
            </a:r>
            <a:r>
              <a:rPr lang="en-GB" sz="1600" b="1" dirty="0">
                <a:solidFill>
                  <a:srgbClr val="008080"/>
                </a:solidFill>
              </a:rPr>
              <a:t>better strategic planning </a:t>
            </a:r>
            <a:r>
              <a:rPr lang="en-GB" sz="1600" dirty="0">
                <a:solidFill>
                  <a:srgbClr val="008080"/>
                </a:solidFill>
              </a:rPr>
              <a:t>of the network at a regional and local scale, to better fit local knowledge and ambition on net zero, development and economic growth.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C9432-A39F-258A-ABDC-B4BA306AA254}"/>
              </a:ext>
            </a:extLst>
          </p:cNvPr>
          <p:cNvSpPr/>
          <p:nvPr/>
        </p:nvSpPr>
        <p:spPr>
          <a:xfrm>
            <a:off x="444054" y="2850351"/>
            <a:ext cx="3682583" cy="1575881"/>
          </a:xfrm>
          <a:prstGeom prst="rect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8080"/>
                </a:solidFill>
              </a:rPr>
              <a:t>Lobbying on key constraints</a:t>
            </a:r>
            <a:r>
              <a:rPr lang="en-GB" dirty="0">
                <a:solidFill>
                  <a:srgbClr val="008080"/>
                </a:solidFill>
              </a:rPr>
              <a:t> (e.g. Mannington GSP) to aim to expedite upgrades.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19C2105-5F38-F172-DADD-90428FA8369F}"/>
              </a:ext>
            </a:extLst>
          </p:cNvPr>
          <p:cNvSpPr/>
          <p:nvPr/>
        </p:nvSpPr>
        <p:spPr>
          <a:xfrm>
            <a:off x="4307863" y="2850113"/>
            <a:ext cx="3682583" cy="1575881"/>
          </a:xfrm>
          <a:prstGeom prst="rect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008080"/>
                </a:solidFill>
              </a:rPr>
              <a:t>Enabling </a:t>
            </a:r>
            <a:r>
              <a:rPr lang="en-GB" sz="1400" b="1" dirty="0">
                <a:solidFill>
                  <a:srgbClr val="008080"/>
                </a:solidFill>
              </a:rPr>
              <a:t>wider use of constraint mitigation measures</a:t>
            </a:r>
            <a:r>
              <a:rPr lang="en-GB" sz="1400" dirty="0">
                <a:solidFill>
                  <a:srgbClr val="008080"/>
                </a:solidFill>
              </a:rPr>
              <a:t>, including flexibility measures and energy storage, microgrids, alternative low carbon heat sources like geothermal, energy efficiency measures, and renewable colocation.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060850-F23C-9128-68D8-95B3E1020B0E}"/>
              </a:ext>
            </a:extLst>
          </p:cNvPr>
          <p:cNvSpPr/>
          <p:nvPr/>
        </p:nvSpPr>
        <p:spPr>
          <a:xfrm>
            <a:off x="8171672" y="2849875"/>
            <a:ext cx="3682583" cy="1575881"/>
          </a:xfrm>
          <a:prstGeom prst="rect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8080"/>
                </a:solidFill>
              </a:rPr>
              <a:t>Working cross-boundary and at a regional scale</a:t>
            </a:r>
            <a:r>
              <a:rPr lang="en-GB" dirty="0">
                <a:solidFill>
                  <a:srgbClr val="008080"/>
                </a:solidFill>
              </a:rPr>
              <a:t> to make the case for investment.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C1DB42-CBCB-E602-3F3D-48B08091433D}"/>
              </a:ext>
            </a:extLst>
          </p:cNvPr>
          <p:cNvSpPr/>
          <p:nvPr/>
        </p:nvSpPr>
        <p:spPr>
          <a:xfrm>
            <a:off x="2462632" y="4591747"/>
            <a:ext cx="3682583" cy="1575881"/>
          </a:xfrm>
          <a:prstGeom prst="rect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8080"/>
                </a:solidFill>
              </a:rPr>
              <a:t>Better </a:t>
            </a:r>
            <a:r>
              <a:rPr lang="en-GB" b="1" dirty="0">
                <a:solidFill>
                  <a:srgbClr val="008080"/>
                </a:solidFill>
              </a:rPr>
              <a:t>embedding the issue within local policy framework and decision-making</a:t>
            </a:r>
            <a:r>
              <a:rPr lang="en-GB" dirty="0">
                <a:solidFill>
                  <a:srgbClr val="008080"/>
                </a:solidFill>
              </a:rPr>
              <a:t>, particularly planning.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9CB8E3-0FE6-4512-92AC-5C75F4D247E5}"/>
              </a:ext>
            </a:extLst>
          </p:cNvPr>
          <p:cNvSpPr/>
          <p:nvPr/>
        </p:nvSpPr>
        <p:spPr>
          <a:xfrm>
            <a:off x="6326441" y="4591509"/>
            <a:ext cx="3682583" cy="1575881"/>
          </a:xfrm>
          <a:prstGeom prst="rect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8080"/>
                </a:solidFill>
              </a:rPr>
              <a:t>Exploring the opportunities for </a:t>
            </a:r>
            <a:r>
              <a:rPr lang="en-GB" b="1" dirty="0">
                <a:solidFill>
                  <a:srgbClr val="008080"/>
                </a:solidFill>
              </a:rPr>
              <a:t>innovation</a:t>
            </a:r>
            <a:r>
              <a:rPr lang="en-GB" dirty="0">
                <a:solidFill>
                  <a:srgbClr val="008080"/>
                </a:solidFill>
              </a:rPr>
              <a:t> projects and of Ofgem innovation funding.</a:t>
            </a:r>
          </a:p>
        </p:txBody>
      </p:sp>
    </p:spTree>
    <p:extLst>
      <p:ext uri="{BB962C8B-B14F-4D97-AF65-F5344CB8AC3E}">
        <p14:creationId xmlns:p14="http://schemas.microsoft.com/office/powerpoint/2010/main" val="190271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112">
            <a:extLst>
              <a:ext uri="{FF2B5EF4-FFF2-40B4-BE49-F238E27FC236}">
                <a16:creationId xmlns:a16="http://schemas.microsoft.com/office/drawing/2014/main" id="{F00B2ACD-8481-4111-B61C-1DDE68AB67D2}"/>
              </a:ext>
            </a:extLst>
          </p:cNvPr>
          <p:cNvSpPr/>
          <p:nvPr/>
        </p:nvSpPr>
        <p:spPr>
          <a:xfrm>
            <a:off x="0" y="0"/>
            <a:ext cx="12192000" cy="884921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A9BF6A-AF75-76C0-DEA1-B8B8A87E4F74}"/>
              </a:ext>
            </a:extLst>
          </p:cNvPr>
          <p:cNvSpPr txBox="1"/>
          <p:nvPr/>
        </p:nvSpPr>
        <p:spPr>
          <a:xfrm>
            <a:off x="148347" y="138129"/>
            <a:ext cx="88594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Final report </a:t>
            </a:r>
            <a:r>
              <a:rPr lang="en-GB" sz="36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|</a:t>
            </a:r>
            <a:r>
              <a:rPr lang="en-GB" sz="3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 sz="36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Recommendations</a:t>
            </a:r>
          </a:p>
        </p:txBody>
      </p:sp>
      <p:sp>
        <p:nvSpPr>
          <p:cNvPr id="1080" name="Rectangle 1079">
            <a:extLst>
              <a:ext uri="{FF2B5EF4-FFF2-40B4-BE49-F238E27FC236}">
                <a16:creationId xmlns:a16="http://schemas.microsoft.com/office/drawing/2014/main" id="{078BDBB4-84CE-DBA3-DC54-225E5B9D3498}"/>
              </a:ext>
            </a:extLst>
          </p:cNvPr>
          <p:cNvSpPr/>
          <p:nvPr/>
        </p:nvSpPr>
        <p:spPr>
          <a:xfrm>
            <a:off x="0" y="6459369"/>
            <a:ext cx="12192000" cy="404761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1380" name="Group 1379">
            <a:extLst>
              <a:ext uri="{FF2B5EF4-FFF2-40B4-BE49-F238E27FC236}">
                <a16:creationId xmlns:a16="http://schemas.microsoft.com/office/drawing/2014/main" id="{BAA1368F-61BF-77CB-A7D3-9552527B81E8}"/>
              </a:ext>
            </a:extLst>
          </p:cNvPr>
          <p:cNvGrpSpPr/>
          <p:nvPr/>
        </p:nvGrpSpPr>
        <p:grpSpPr>
          <a:xfrm>
            <a:off x="11097683" y="6513554"/>
            <a:ext cx="1011528" cy="296390"/>
            <a:chOff x="11097683" y="6513554"/>
            <a:chExt cx="1011528" cy="296390"/>
          </a:xfrm>
        </p:grpSpPr>
        <p:sp>
          <p:nvSpPr>
            <p:cNvPr id="1082" name="Oval 1081">
              <a:extLst>
                <a:ext uri="{FF2B5EF4-FFF2-40B4-BE49-F238E27FC236}">
                  <a16:creationId xmlns:a16="http://schemas.microsoft.com/office/drawing/2014/main" id="{C45B63B2-3090-C319-5AD1-E25DDD631276}"/>
                </a:ext>
              </a:extLst>
            </p:cNvPr>
            <p:cNvSpPr/>
            <p:nvPr/>
          </p:nvSpPr>
          <p:spPr>
            <a:xfrm>
              <a:off x="11097683" y="6513554"/>
              <a:ext cx="308091" cy="2944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084" name="Oval 1083">
              <a:extLst>
                <a:ext uri="{FF2B5EF4-FFF2-40B4-BE49-F238E27FC236}">
                  <a16:creationId xmlns:a16="http://schemas.microsoft.com/office/drawing/2014/main" id="{0E17DC78-E0CC-E450-B4B6-AC52B1CBF500}"/>
                </a:ext>
              </a:extLst>
            </p:cNvPr>
            <p:cNvSpPr/>
            <p:nvPr/>
          </p:nvSpPr>
          <p:spPr>
            <a:xfrm>
              <a:off x="11801120" y="6513554"/>
              <a:ext cx="308091" cy="2944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085" name="Graphic 1084" descr="Electric Tower outline">
              <a:extLst>
                <a:ext uri="{FF2B5EF4-FFF2-40B4-BE49-F238E27FC236}">
                  <a16:creationId xmlns:a16="http://schemas.microsoft.com/office/drawing/2014/main" id="{3AA45023-0673-FD4B-F104-F2470A584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121639" y="6536451"/>
              <a:ext cx="260179" cy="248684"/>
            </a:xfrm>
            <a:prstGeom prst="rect">
              <a:avLst/>
            </a:prstGeom>
          </p:spPr>
        </p:pic>
        <p:pic>
          <p:nvPicPr>
            <p:cNvPr id="1086" name="Graphic 1085" descr="Plugged Unplugged outline">
              <a:extLst>
                <a:ext uri="{FF2B5EF4-FFF2-40B4-BE49-F238E27FC236}">
                  <a16:creationId xmlns:a16="http://schemas.microsoft.com/office/drawing/2014/main" id="{A0D770C6-ACB2-5982-4988-94B3E0D11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11816642" y="6545140"/>
              <a:ext cx="277046" cy="264804"/>
            </a:xfrm>
            <a:prstGeom prst="rect">
              <a:avLst/>
            </a:prstGeom>
          </p:spPr>
        </p:pic>
        <p:grpSp>
          <p:nvGrpSpPr>
            <p:cNvPr id="1379" name="Group 1378">
              <a:extLst>
                <a:ext uri="{FF2B5EF4-FFF2-40B4-BE49-F238E27FC236}">
                  <a16:creationId xmlns:a16="http://schemas.microsoft.com/office/drawing/2014/main" id="{0B6F3B84-277D-3FC3-82DF-BE65F2B3C97B}"/>
                </a:ext>
              </a:extLst>
            </p:cNvPr>
            <p:cNvGrpSpPr/>
            <p:nvPr/>
          </p:nvGrpSpPr>
          <p:grpSpPr>
            <a:xfrm>
              <a:off x="11449401" y="6513554"/>
              <a:ext cx="308091" cy="294479"/>
              <a:chOff x="11449401" y="6513554"/>
              <a:chExt cx="308091" cy="294479"/>
            </a:xfrm>
          </p:grpSpPr>
          <p:sp>
            <p:nvSpPr>
              <p:cNvPr id="1083" name="Oval 1082">
                <a:extLst>
                  <a:ext uri="{FF2B5EF4-FFF2-40B4-BE49-F238E27FC236}">
                    <a16:creationId xmlns:a16="http://schemas.microsoft.com/office/drawing/2014/main" id="{5A821A81-0FCB-EEF6-0CCC-CB6014217ECC}"/>
                  </a:ext>
                </a:extLst>
              </p:cNvPr>
              <p:cNvSpPr/>
              <p:nvPr/>
            </p:nvSpPr>
            <p:spPr>
              <a:xfrm>
                <a:off x="11449401" y="6513554"/>
                <a:ext cx="308091" cy="2944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pic>
            <p:nvPicPr>
              <p:cNvPr id="1378" name="Picture 1377">
                <a:extLst>
                  <a:ext uri="{FF2B5EF4-FFF2-40B4-BE49-F238E27FC236}">
                    <a16:creationId xmlns:a16="http://schemas.microsoft.com/office/drawing/2014/main" id="{122D4072-5D9D-7948-9936-2EFA256A14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1500649" y="6548617"/>
                <a:ext cx="205593" cy="216373"/>
              </a:xfrm>
              <a:prstGeom prst="rect">
                <a:avLst/>
              </a:prstGeom>
            </p:spPr>
          </p:pic>
        </p:grpSp>
      </p:grpSp>
      <p:pic>
        <p:nvPicPr>
          <p:cNvPr id="1381" name="Picture 1380" descr="A green logo with text&#10;&#10;Description automatically generated">
            <a:extLst>
              <a:ext uri="{FF2B5EF4-FFF2-40B4-BE49-F238E27FC236}">
                <a16:creationId xmlns:a16="http://schemas.microsoft.com/office/drawing/2014/main" id="{97D87714-2992-B0CA-0E12-6819B8A97BF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605" y="163303"/>
            <a:ext cx="1294470" cy="55168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958B4C3-23C2-785E-64F8-5D5E360A4B3A}"/>
              </a:ext>
            </a:extLst>
          </p:cNvPr>
          <p:cNvGrpSpPr/>
          <p:nvPr/>
        </p:nvGrpSpPr>
        <p:grpSpPr>
          <a:xfrm>
            <a:off x="279400" y="3330147"/>
            <a:ext cx="11652675" cy="2909871"/>
            <a:chOff x="279400" y="2848879"/>
            <a:chExt cx="11652675" cy="331062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0164AA9-47F4-26AA-0068-68F5104EC021}"/>
                </a:ext>
              </a:extLst>
            </p:cNvPr>
            <p:cNvSpPr/>
            <p:nvPr/>
          </p:nvSpPr>
          <p:spPr>
            <a:xfrm>
              <a:off x="279400" y="2848879"/>
              <a:ext cx="3733275" cy="1553942"/>
            </a:xfrm>
            <a:prstGeom prst="rect">
              <a:avLst/>
            </a:prstGeom>
            <a:solidFill>
              <a:srgbClr val="008080"/>
            </a:solidFill>
            <a:ln>
              <a:solidFill>
                <a:srgbClr val="00808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effectLst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1. </a:t>
              </a:r>
              <a:r>
                <a:rPr lang="en-GB" sz="1800">
                  <a:effectLst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Establish regular quarterly strategic meetings with network operators</a:t>
              </a:r>
              <a:endParaRPr lang="en-GB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073CF63-E18B-3573-F7CF-686CEF449F29}"/>
                </a:ext>
              </a:extLst>
            </p:cNvPr>
            <p:cNvSpPr/>
            <p:nvPr/>
          </p:nvSpPr>
          <p:spPr>
            <a:xfrm>
              <a:off x="4239100" y="2848879"/>
              <a:ext cx="3733275" cy="1553942"/>
            </a:xfrm>
            <a:prstGeom prst="rect">
              <a:avLst/>
            </a:prstGeom>
            <a:solidFill>
              <a:srgbClr val="008080"/>
            </a:solidFill>
            <a:ln>
              <a:solidFill>
                <a:srgbClr val="00808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effectLst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2. </a:t>
              </a:r>
              <a:r>
                <a:rPr lang="en-GB" sz="1800">
                  <a:effectLst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Seize the opportunity of Regional Energy Strategic Planners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04C1A99-C4E5-053B-E10F-82AE53096C07}"/>
                </a:ext>
              </a:extLst>
            </p:cNvPr>
            <p:cNvSpPr/>
            <p:nvPr/>
          </p:nvSpPr>
          <p:spPr>
            <a:xfrm>
              <a:off x="8198800" y="2848879"/>
              <a:ext cx="3733275" cy="1553942"/>
            </a:xfrm>
            <a:prstGeom prst="rect">
              <a:avLst/>
            </a:prstGeom>
            <a:solidFill>
              <a:srgbClr val="008080"/>
            </a:solidFill>
            <a:ln>
              <a:solidFill>
                <a:srgbClr val="00808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effectLst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3. </a:t>
              </a:r>
              <a:r>
                <a:rPr lang="en-GB" sz="1800">
                  <a:effectLst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Strengthen the evidence on local investment need through a cost-effective approach to a Local Area Energy Plan</a:t>
              </a:r>
              <a:endParaRPr lang="en-GB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BDE9455-96C2-AB23-3D5F-E1B33F7DF917}"/>
                </a:ext>
              </a:extLst>
            </p:cNvPr>
            <p:cNvSpPr/>
            <p:nvPr/>
          </p:nvSpPr>
          <p:spPr>
            <a:xfrm>
              <a:off x="279400" y="4605558"/>
              <a:ext cx="3733275" cy="1553942"/>
            </a:xfrm>
            <a:prstGeom prst="rect">
              <a:avLst/>
            </a:prstGeom>
            <a:solidFill>
              <a:srgbClr val="008080"/>
            </a:solidFill>
            <a:ln>
              <a:solidFill>
                <a:srgbClr val="00808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effectLst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4. </a:t>
              </a:r>
              <a:r>
                <a:rPr lang="en-GB" sz="1800">
                  <a:effectLst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Ensure that grid constraints and constraint mitigation measures are embedded in our strategies, policy and decision-making</a:t>
              </a:r>
              <a:endParaRPr lang="en-GB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1C0BB1F-F499-55C1-1146-504F4D8D1862}"/>
                </a:ext>
              </a:extLst>
            </p:cNvPr>
            <p:cNvSpPr/>
            <p:nvPr/>
          </p:nvSpPr>
          <p:spPr>
            <a:xfrm>
              <a:off x="4239100" y="4605558"/>
              <a:ext cx="3733275" cy="1553942"/>
            </a:xfrm>
            <a:prstGeom prst="rect">
              <a:avLst/>
            </a:prstGeom>
            <a:solidFill>
              <a:srgbClr val="008080"/>
            </a:solidFill>
            <a:ln>
              <a:solidFill>
                <a:srgbClr val="00808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effectLst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5. </a:t>
              </a:r>
              <a:r>
                <a:rPr lang="en-GB" sz="1800">
                  <a:effectLst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Explore the opportunities of Ofgem’s Strategic Innovation Fund and our devolution asks 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A7A9F11-508E-3E7A-0287-DA2B07464801}"/>
                </a:ext>
              </a:extLst>
            </p:cNvPr>
            <p:cNvSpPr/>
            <p:nvPr/>
          </p:nvSpPr>
          <p:spPr>
            <a:xfrm>
              <a:off x="8198800" y="4605558"/>
              <a:ext cx="3733275" cy="1553942"/>
            </a:xfrm>
            <a:prstGeom prst="rect">
              <a:avLst/>
            </a:prstGeom>
            <a:solidFill>
              <a:srgbClr val="008080"/>
            </a:solidFill>
            <a:ln>
              <a:solidFill>
                <a:srgbClr val="00808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800" b="1">
                  <a:effectLst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6. </a:t>
              </a:r>
              <a:r>
                <a:rPr lang="en-GB" sz="1800">
                  <a:effectLst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Lobby our MPs, government, Ofgem and network operators </a:t>
              </a:r>
              <a:endParaRPr lang="en-GB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8470D538-26DA-BE64-BB7F-04E51E528235}"/>
              </a:ext>
            </a:extLst>
          </p:cNvPr>
          <p:cNvSpPr txBox="1"/>
          <p:nvPr/>
        </p:nvSpPr>
        <p:spPr>
          <a:xfrm>
            <a:off x="382099" y="967715"/>
            <a:ext cx="1154997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>
                <a:solidFill>
                  <a:srgbClr val="00808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Energy infrastructure must be seen through the same lens as other strategic infrastructure, with investment better aligned to local knowledge, ambition and decision-making.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>
                <a:solidFill>
                  <a:srgbClr val="00808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Energy, development and transport are a triad of strategic spatial planning areas in which we have critical strategic interest. Whilst development and transport are more familiar, we’ll have opportunity to play a bigger role in energy in the future.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>
                <a:solidFill>
                  <a:srgbClr val="00808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Our ambitions for net zero, development and economic growth will require us to play a much more central role in local energy planning in the future – and strengthening our collaboration with energy networks will be essential.</a:t>
            </a:r>
          </a:p>
        </p:txBody>
      </p:sp>
    </p:spTree>
    <p:extLst>
      <p:ext uri="{BB962C8B-B14F-4D97-AF65-F5344CB8AC3E}">
        <p14:creationId xmlns:p14="http://schemas.microsoft.com/office/powerpoint/2010/main" val="119502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E06723-BBD4-F873-6D87-3EA7F55642F6}"/>
              </a:ext>
            </a:extLst>
          </p:cNvPr>
          <p:cNvSpPr/>
          <p:nvPr/>
        </p:nvSpPr>
        <p:spPr>
          <a:xfrm>
            <a:off x="0" y="-1"/>
            <a:ext cx="12192000" cy="6332375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96BC1AD-3C8E-22CE-1EC4-79B4EBB35DBE}"/>
              </a:ext>
            </a:extLst>
          </p:cNvPr>
          <p:cNvGrpSpPr/>
          <p:nvPr/>
        </p:nvGrpSpPr>
        <p:grpSpPr>
          <a:xfrm>
            <a:off x="8523602" y="5791421"/>
            <a:ext cx="914400" cy="914400"/>
            <a:chOff x="8948148" y="5756915"/>
            <a:chExt cx="914400" cy="9144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95FAE4A-E929-85D3-99F9-3639EBC685F0}"/>
                </a:ext>
              </a:extLst>
            </p:cNvPr>
            <p:cNvSpPr/>
            <p:nvPr/>
          </p:nvSpPr>
          <p:spPr>
            <a:xfrm>
              <a:off x="8948148" y="5756915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Graphic 4" descr="Electric Tower outline">
              <a:extLst>
                <a:ext uri="{FF2B5EF4-FFF2-40B4-BE49-F238E27FC236}">
                  <a16:creationId xmlns:a16="http://schemas.microsoft.com/office/drawing/2014/main" id="{7BF3BAB5-0E81-F85E-299E-225E8F8F96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019248" y="5828015"/>
              <a:ext cx="772200" cy="77220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BA56C10-3604-E80E-8013-8A387B4ABD58}"/>
              </a:ext>
            </a:extLst>
          </p:cNvPr>
          <p:cNvGrpSpPr/>
          <p:nvPr/>
        </p:nvGrpSpPr>
        <p:grpSpPr>
          <a:xfrm>
            <a:off x="10611368" y="5791421"/>
            <a:ext cx="914400" cy="914400"/>
            <a:chOff x="11035914" y="5756915"/>
            <a:chExt cx="914400" cy="9144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A0E219D-2B96-5624-C12F-50DD7C7D4763}"/>
                </a:ext>
              </a:extLst>
            </p:cNvPr>
            <p:cNvSpPr/>
            <p:nvPr/>
          </p:nvSpPr>
          <p:spPr>
            <a:xfrm>
              <a:off x="11035914" y="5756915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Graphic 10" descr="Plugged Unplugged outline">
              <a:extLst>
                <a:ext uri="{FF2B5EF4-FFF2-40B4-BE49-F238E27FC236}">
                  <a16:creationId xmlns:a16="http://schemas.microsoft.com/office/drawing/2014/main" id="{07B29E1E-9A41-9AD4-F4C5-8FA1E2F86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11076904" y="5812003"/>
              <a:ext cx="804225" cy="804223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34E87A9-0908-B504-131B-7118C873DB4D}"/>
              </a:ext>
            </a:extLst>
          </p:cNvPr>
          <p:cNvGrpSpPr/>
          <p:nvPr/>
        </p:nvGrpSpPr>
        <p:grpSpPr>
          <a:xfrm>
            <a:off x="9567485" y="5791421"/>
            <a:ext cx="914400" cy="914400"/>
            <a:chOff x="9992031" y="5756915"/>
            <a:chExt cx="914400" cy="9144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DF0340D-6912-7990-1EA4-514880689E01}"/>
                </a:ext>
              </a:extLst>
            </p:cNvPr>
            <p:cNvSpPr/>
            <p:nvPr/>
          </p:nvSpPr>
          <p:spPr>
            <a:xfrm>
              <a:off x="9992031" y="5756915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3B90E89-5204-E243-2596-7F13BFB03644}"/>
                </a:ext>
              </a:extLst>
            </p:cNvPr>
            <p:cNvGrpSpPr/>
            <p:nvPr/>
          </p:nvGrpSpPr>
          <p:grpSpPr>
            <a:xfrm>
              <a:off x="10153404" y="5911985"/>
              <a:ext cx="591653" cy="636453"/>
              <a:chOff x="572587" y="3365168"/>
              <a:chExt cx="637818" cy="682188"/>
            </a:xfrm>
          </p:grpSpPr>
          <p:sp>
            <p:nvSpPr>
              <p:cNvPr id="15" name="Rectangle: Top Corners Rounded 14">
                <a:extLst>
                  <a:ext uri="{FF2B5EF4-FFF2-40B4-BE49-F238E27FC236}">
                    <a16:creationId xmlns:a16="http://schemas.microsoft.com/office/drawing/2014/main" id="{65FCB34F-EDB4-488C-4C4B-480BC98F2C18}"/>
                  </a:ext>
                </a:extLst>
              </p:cNvPr>
              <p:cNvSpPr/>
              <p:nvPr/>
            </p:nvSpPr>
            <p:spPr>
              <a:xfrm>
                <a:off x="572587" y="3626051"/>
                <a:ext cx="444088" cy="421305"/>
              </a:xfrm>
              <a:prstGeom prst="round2SameRect">
                <a:avLst/>
              </a:prstGeom>
              <a:noFill/>
              <a:ln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ectangle: Top Corners Rounded 15">
                <a:extLst>
                  <a:ext uri="{FF2B5EF4-FFF2-40B4-BE49-F238E27FC236}">
                    <a16:creationId xmlns:a16="http://schemas.microsoft.com/office/drawing/2014/main" id="{B8F70808-ED6B-A0B2-7BF7-D8321ED29E31}"/>
                  </a:ext>
                </a:extLst>
              </p:cNvPr>
              <p:cNvSpPr/>
              <p:nvPr/>
            </p:nvSpPr>
            <p:spPr>
              <a:xfrm>
                <a:off x="621028" y="3776405"/>
                <a:ext cx="96714" cy="190828"/>
              </a:xfrm>
              <a:prstGeom prst="round2SameRect">
                <a:avLst>
                  <a:gd name="adj1" fmla="val 41288"/>
                  <a:gd name="adj2" fmla="val 0"/>
                </a:avLst>
              </a:prstGeom>
              <a:noFill/>
              <a:ln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Rectangle: Top Corners Rounded 16">
                <a:extLst>
                  <a:ext uri="{FF2B5EF4-FFF2-40B4-BE49-F238E27FC236}">
                    <a16:creationId xmlns:a16="http://schemas.microsoft.com/office/drawing/2014/main" id="{5E99C579-9ABD-9408-AB2B-1C202C59ADC5}"/>
                  </a:ext>
                </a:extLst>
              </p:cNvPr>
              <p:cNvSpPr/>
              <p:nvPr/>
            </p:nvSpPr>
            <p:spPr>
              <a:xfrm>
                <a:off x="749562" y="3776405"/>
                <a:ext cx="96714" cy="190828"/>
              </a:xfrm>
              <a:prstGeom prst="round2SameRect">
                <a:avLst>
                  <a:gd name="adj1" fmla="val 41288"/>
                  <a:gd name="adj2" fmla="val 0"/>
                </a:avLst>
              </a:prstGeom>
              <a:noFill/>
              <a:ln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Rectangle: Top Corners Rounded 17">
                <a:extLst>
                  <a:ext uri="{FF2B5EF4-FFF2-40B4-BE49-F238E27FC236}">
                    <a16:creationId xmlns:a16="http://schemas.microsoft.com/office/drawing/2014/main" id="{4F5B6B00-4DD2-F311-4924-8703BAB3B2BA}"/>
                  </a:ext>
                </a:extLst>
              </p:cNvPr>
              <p:cNvSpPr/>
              <p:nvPr/>
            </p:nvSpPr>
            <p:spPr>
              <a:xfrm>
                <a:off x="878096" y="3776405"/>
                <a:ext cx="96714" cy="190828"/>
              </a:xfrm>
              <a:prstGeom prst="round2SameRect">
                <a:avLst>
                  <a:gd name="adj1" fmla="val 41288"/>
                  <a:gd name="adj2" fmla="val 0"/>
                </a:avLst>
              </a:prstGeom>
              <a:noFill/>
              <a:ln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EF163EB-0C59-1C2E-B268-ABBB9B2C6AFE}"/>
                  </a:ext>
                </a:extLst>
              </p:cNvPr>
              <p:cNvSpPr/>
              <p:nvPr/>
            </p:nvSpPr>
            <p:spPr>
              <a:xfrm>
                <a:off x="618700" y="3922058"/>
                <a:ext cx="96714" cy="45719"/>
              </a:xfrm>
              <a:prstGeom prst="rect">
                <a:avLst/>
              </a:prstGeom>
              <a:solidFill>
                <a:srgbClr val="008080"/>
              </a:solidFill>
              <a:ln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F37274D-EB31-B826-6B63-FEA77C00D19E}"/>
                  </a:ext>
                </a:extLst>
              </p:cNvPr>
              <p:cNvSpPr/>
              <p:nvPr/>
            </p:nvSpPr>
            <p:spPr>
              <a:xfrm>
                <a:off x="749805" y="3922058"/>
                <a:ext cx="96714" cy="45719"/>
              </a:xfrm>
              <a:prstGeom prst="rect">
                <a:avLst/>
              </a:prstGeom>
              <a:solidFill>
                <a:srgbClr val="008080"/>
              </a:solidFill>
              <a:ln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CB91558-DA1E-56BF-3ED9-321501F623FF}"/>
                  </a:ext>
                </a:extLst>
              </p:cNvPr>
              <p:cNvSpPr/>
              <p:nvPr/>
            </p:nvSpPr>
            <p:spPr>
              <a:xfrm>
                <a:off x="876146" y="3922058"/>
                <a:ext cx="96714" cy="45719"/>
              </a:xfrm>
              <a:prstGeom prst="rect">
                <a:avLst/>
              </a:prstGeom>
              <a:solidFill>
                <a:srgbClr val="008080"/>
              </a:solidFill>
              <a:ln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0528ECA9-5D49-9991-AA9C-451A9CF8984D}"/>
                  </a:ext>
                </a:extLst>
              </p:cNvPr>
              <p:cNvCxnSpPr/>
              <p:nvPr/>
            </p:nvCxnSpPr>
            <p:spPr>
              <a:xfrm>
                <a:off x="572587" y="3978349"/>
                <a:ext cx="444088" cy="0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62F7E207-606D-4B64-85DD-1EA7CDA7CB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5287" y="3660849"/>
                <a:ext cx="418013" cy="0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6A2B8BD8-EDA7-4E98-F08F-3DCD052CCA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3409" y="3660849"/>
                <a:ext cx="0" cy="114128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201912AF-E935-349F-57CE-EA8BC566A4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7777" y="3657662"/>
                <a:ext cx="0" cy="114128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65DBDA5E-4C34-6E0F-ECA7-419B5E2B97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7679" y="3657662"/>
                <a:ext cx="0" cy="114128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3A88FE69-E7E7-D09D-7BC2-8882351CBA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1821" y="3365168"/>
                <a:ext cx="0" cy="114128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B5C7E46E-8B31-FE6D-AD92-7881B3F26D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9364" y="3365168"/>
                <a:ext cx="0" cy="114128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BACA7D6E-19D0-DEEF-80EB-E81ACEC0CB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3733" y="3365168"/>
                <a:ext cx="0" cy="114128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547EA36C-6822-366E-1A6F-DF182D3DFB1D}"/>
                  </a:ext>
                </a:extLst>
              </p:cNvPr>
              <p:cNvSpPr/>
              <p:nvPr/>
            </p:nvSpPr>
            <p:spPr>
              <a:xfrm>
                <a:off x="630237" y="3432175"/>
                <a:ext cx="83582" cy="128045"/>
              </a:xfrm>
              <a:prstGeom prst="roundRect">
                <a:avLst>
                  <a:gd name="adj" fmla="val 33761"/>
                </a:avLst>
              </a:prstGeom>
              <a:solidFill>
                <a:srgbClr val="008080"/>
              </a:solidFill>
              <a:ln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2A3DCB28-22B1-777E-ABBC-8A63163F5AD1}"/>
                  </a:ext>
                </a:extLst>
              </p:cNvPr>
              <p:cNvSpPr/>
              <p:nvPr/>
            </p:nvSpPr>
            <p:spPr>
              <a:xfrm>
                <a:off x="757067" y="3431196"/>
                <a:ext cx="83582" cy="128045"/>
              </a:xfrm>
              <a:prstGeom prst="roundRect">
                <a:avLst>
                  <a:gd name="adj" fmla="val 33761"/>
                </a:avLst>
              </a:prstGeom>
              <a:solidFill>
                <a:srgbClr val="008080"/>
              </a:solidFill>
              <a:ln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9E6E9D52-7867-1B72-6973-B9F9AE3F0A00}"/>
                  </a:ext>
                </a:extLst>
              </p:cNvPr>
              <p:cNvSpPr/>
              <p:nvPr/>
            </p:nvSpPr>
            <p:spPr>
              <a:xfrm>
                <a:off x="883897" y="3427042"/>
                <a:ext cx="83582" cy="128045"/>
              </a:xfrm>
              <a:prstGeom prst="roundRect">
                <a:avLst>
                  <a:gd name="adj" fmla="val 33761"/>
                </a:avLst>
              </a:prstGeom>
              <a:solidFill>
                <a:srgbClr val="008080"/>
              </a:solidFill>
              <a:ln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Left Bracket 32">
                <a:extLst>
                  <a:ext uri="{FF2B5EF4-FFF2-40B4-BE49-F238E27FC236}">
                    <a16:creationId xmlns:a16="http://schemas.microsoft.com/office/drawing/2014/main" id="{70A60953-03F3-49E3-80E2-88CB9BCA3AAE}"/>
                  </a:ext>
                </a:extLst>
              </p:cNvPr>
              <p:cNvSpPr/>
              <p:nvPr/>
            </p:nvSpPr>
            <p:spPr>
              <a:xfrm rot="5400000">
                <a:off x="648114" y="3577223"/>
                <a:ext cx="45719" cy="45719"/>
              </a:xfrm>
              <a:prstGeom prst="leftBracket">
                <a:avLst/>
              </a:prstGeom>
              <a:ln w="28575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Left Bracket 33">
                <a:extLst>
                  <a:ext uri="{FF2B5EF4-FFF2-40B4-BE49-F238E27FC236}">
                    <a16:creationId xmlns:a16="http://schemas.microsoft.com/office/drawing/2014/main" id="{F71E2E14-90CC-A9AA-FE39-A129F71AE738}"/>
                  </a:ext>
                </a:extLst>
              </p:cNvPr>
              <p:cNvSpPr/>
              <p:nvPr/>
            </p:nvSpPr>
            <p:spPr>
              <a:xfrm rot="5400000">
                <a:off x="777088" y="3576956"/>
                <a:ext cx="45719" cy="45719"/>
              </a:xfrm>
              <a:prstGeom prst="leftBracket">
                <a:avLst/>
              </a:prstGeom>
              <a:ln w="28575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Left Bracket 34">
                <a:extLst>
                  <a:ext uri="{FF2B5EF4-FFF2-40B4-BE49-F238E27FC236}">
                    <a16:creationId xmlns:a16="http://schemas.microsoft.com/office/drawing/2014/main" id="{898F482D-2CFD-16AF-03BE-DEE39A034A40}"/>
                  </a:ext>
                </a:extLst>
              </p:cNvPr>
              <p:cNvSpPr/>
              <p:nvPr/>
            </p:nvSpPr>
            <p:spPr>
              <a:xfrm rot="5400000">
                <a:off x="898982" y="3573341"/>
                <a:ext cx="45719" cy="45719"/>
              </a:xfrm>
              <a:prstGeom prst="leftBracket">
                <a:avLst/>
              </a:prstGeom>
              <a:ln w="28575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Rectangle: Top Corners Rounded 35">
                <a:extLst>
                  <a:ext uri="{FF2B5EF4-FFF2-40B4-BE49-F238E27FC236}">
                    <a16:creationId xmlns:a16="http://schemas.microsoft.com/office/drawing/2014/main" id="{7E7ECDC1-AB21-19E7-4574-16D8225646AB}"/>
                  </a:ext>
                </a:extLst>
              </p:cNvPr>
              <p:cNvSpPr/>
              <p:nvPr/>
            </p:nvSpPr>
            <p:spPr>
              <a:xfrm>
                <a:off x="1092572" y="3775866"/>
                <a:ext cx="117833" cy="271487"/>
              </a:xfrm>
              <a:prstGeom prst="round2SameRect">
                <a:avLst>
                  <a:gd name="adj1" fmla="val 41288"/>
                  <a:gd name="adj2" fmla="val 0"/>
                </a:avLst>
              </a:prstGeom>
              <a:noFill/>
              <a:ln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Hexagon 36">
                <a:extLst>
                  <a:ext uri="{FF2B5EF4-FFF2-40B4-BE49-F238E27FC236}">
                    <a16:creationId xmlns:a16="http://schemas.microsoft.com/office/drawing/2014/main" id="{72AEB8C5-1575-F56F-B4CF-03BF4B175166}"/>
                  </a:ext>
                </a:extLst>
              </p:cNvPr>
              <p:cNvSpPr/>
              <p:nvPr/>
            </p:nvSpPr>
            <p:spPr>
              <a:xfrm>
                <a:off x="887028" y="3365168"/>
                <a:ext cx="77273" cy="63832"/>
              </a:xfrm>
              <a:prstGeom prst="hexagon">
                <a:avLst/>
              </a:prstGeom>
              <a:solidFill>
                <a:srgbClr val="008080"/>
              </a:solidFill>
              <a:ln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Hexagon 37">
                <a:extLst>
                  <a:ext uri="{FF2B5EF4-FFF2-40B4-BE49-F238E27FC236}">
                    <a16:creationId xmlns:a16="http://schemas.microsoft.com/office/drawing/2014/main" id="{276B126D-B7AC-EF8D-4219-BEF4A961534F}"/>
                  </a:ext>
                </a:extLst>
              </p:cNvPr>
              <p:cNvSpPr/>
              <p:nvPr/>
            </p:nvSpPr>
            <p:spPr>
              <a:xfrm>
                <a:off x="1112992" y="3365652"/>
                <a:ext cx="77273" cy="63832"/>
              </a:xfrm>
              <a:prstGeom prst="hexagon">
                <a:avLst/>
              </a:prstGeom>
              <a:solidFill>
                <a:srgbClr val="008080"/>
              </a:solidFill>
              <a:ln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C821065F-5B2E-8D8E-119B-71389E82CE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4301" y="3398673"/>
                <a:ext cx="148691" cy="484"/>
              </a:xfrm>
              <a:prstGeom prst="line">
                <a:avLst/>
              </a:prstGeom>
              <a:ln w="3810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Left Bracket 39">
                <a:extLst>
                  <a:ext uri="{FF2B5EF4-FFF2-40B4-BE49-F238E27FC236}">
                    <a16:creationId xmlns:a16="http://schemas.microsoft.com/office/drawing/2014/main" id="{9C9A986C-1629-85E0-80C0-D6F88700FEA1}"/>
                  </a:ext>
                </a:extLst>
              </p:cNvPr>
              <p:cNvSpPr/>
              <p:nvPr/>
            </p:nvSpPr>
            <p:spPr>
              <a:xfrm rot="5400000">
                <a:off x="1130010" y="3731289"/>
                <a:ext cx="45719" cy="45719"/>
              </a:xfrm>
              <a:prstGeom prst="leftBracket">
                <a:avLst/>
              </a:prstGeom>
              <a:ln w="28575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7EA1E01B-8581-39C8-5916-A347905088E2}"/>
                  </a:ext>
                </a:extLst>
              </p:cNvPr>
              <p:cNvCxnSpPr>
                <a:cxnSpLocks/>
                <a:endCxn id="40" idx="1"/>
              </p:cNvCxnSpPr>
              <p:nvPr/>
            </p:nvCxnSpPr>
            <p:spPr>
              <a:xfrm>
                <a:off x="1151488" y="3434000"/>
                <a:ext cx="1381" cy="297289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75252A11-BC15-BE5D-C034-D369C52E14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0208" y="3445711"/>
                <a:ext cx="81925" cy="0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833A10F3-1544-1EAF-EE71-9F84A4BC13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0208" y="3482977"/>
                <a:ext cx="81925" cy="0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46BF5BB1-598F-4010-D9C5-3789E32C5C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0208" y="3520243"/>
                <a:ext cx="81925" cy="0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9053A9B2-0D4E-2345-F7DF-D368D38BFD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0208" y="3557509"/>
                <a:ext cx="81925" cy="0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059C0BFB-3319-3E5D-4503-B28286E573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0208" y="3594775"/>
                <a:ext cx="81925" cy="0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ED854267-CD7F-5850-1036-FDA949C68A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0208" y="3632041"/>
                <a:ext cx="81925" cy="0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B992A539-BFAC-E333-8828-E782A7EDD8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0208" y="3669307"/>
                <a:ext cx="81925" cy="0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7B52F3F0-E00C-57F4-1145-11F1603501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0208" y="3706573"/>
                <a:ext cx="81925" cy="0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6E42B62D-2F06-769F-2148-08D32FAFCF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2572" y="3944917"/>
                <a:ext cx="112031" cy="0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3B01FF5A-2577-3078-DB53-A3FEDB656C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8313" y="3978349"/>
                <a:ext cx="112031" cy="0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95880F2-E477-EBB0-14A3-D998A37F18D8}"/>
              </a:ext>
            </a:extLst>
          </p:cNvPr>
          <p:cNvSpPr txBox="1"/>
          <p:nvPr/>
        </p:nvSpPr>
        <p:spPr>
          <a:xfrm>
            <a:off x="1134389" y="3105834"/>
            <a:ext cx="933520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4. Outcomes and next steps</a:t>
            </a:r>
          </a:p>
        </p:txBody>
      </p:sp>
      <p:pic>
        <p:nvPicPr>
          <p:cNvPr id="10" name="Picture 9" descr="A green logo with text&#10;&#10;Description automatically generated">
            <a:extLst>
              <a:ext uri="{FF2B5EF4-FFF2-40B4-BE49-F238E27FC236}">
                <a16:creationId xmlns:a16="http://schemas.microsoft.com/office/drawing/2014/main" id="{2FFDF6B8-5679-2647-8615-E7F162125FF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605" y="163303"/>
            <a:ext cx="1294470" cy="55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112">
            <a:extLst>
              <a:ext uri="{FF2B5EF4-FFF2-40B4-BE49-F238E27FC236}">
                <a16:creationId xmlns:a16="http://schemas.microsoft.com/office/drawing/2014/main" id="{F00B2ACD-8481-4111-B61C-1DDE68AB67D2}"/>
              </a:ext>
            </a:extLst>
          </p:cNvPr>
          <p:cNvSpPr/>
          <p:nvPr/>
        </p:nvSpPr>
        <p:spPr>
          <a:xfrm>
            <a:off x="0" y="0"/>
            <a:ext cx="12192000" cy="884921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A9BF6A-AF75-76C0-DEA1-B8B8A87E4F74}"/>
              </a:ext>
            </a:extLst>
          </p:cNvPr>
          <p:cNvSpPr txBox="1"/>
          <p:nvPr/>
        </p:nvSpPr>
        <p:spPr>
          <a:xfrm>
            <a:off x="148347" y="138129"/>
            <a:ext cx="88594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Main outcomes &amp; next steps</a:t>
            </a:r>
            <a:endParaRPr lang="en-GB" sz="360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80" name="Rectangle 1079">
            <a:extLst>
              <a:ext uri="{FF2B5EF4-FFF2-40B4-BE49-F238E27FC236}">
                <a16:creationId xmlns:a16="http://schemas.microsoft.com/office/drawing/2014/main" id="{078BDBB4-84CE-DBA3-DC54-225E5B9D3498}"/>
              </a:ext>
            </a:extLst>
          </p:cNvPr>
          <p:cNvSpPr/>
          <p:nvPr/>
        </p:nvSpPr>
        <p:spPr>
          <a:xfrm>
            <a:off x="0" y="6459369"/>
            <a:ext cx="12192000" cy="404761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1380" name="Group 1379">
            <a:extLst>
              <a:ext uri="{FF2B5EF4-FFF2-40B4-BE49-F238E27FC236}">
                <a16:creationId xmlns:a16="http://schemas.microsoft.com/office/drawing/2014/main" id="{BAA1368F-61BF-77CB-A7D3-9552527B81E8}"/>
              </a:ext>
            </a:extLst>
          </p:cNvPr>
          <p:cNvGrpSpPr/>
          <p:nvPr/>
        </p:nvGrpSpPr>
        <p:grpSpPr>
          <a:xfrm>
            <a:off x="11097683" y="6513554"/>
            <a:ext cx="1011528" cy="296390"/>
            <a:chOff x="11097683" y="6513554"/>
            <a:chExt cx="1011528" cy="296390"/>
          </a:xfrm>
        </p:grpSpPr>
        <p:sp>
          <p:nvSpPr>
            <p:cNvPr id="1082" name="Oval 1081">
              <a:extLst>
                <a:ext uri="{FF2B5EF4-FFF2-40B4-BE49-F238E27FC236}">
                  <a16:creationId xmlns:a16="http://schemas.microsoft.com/office/drawing/2014/main" id="{C45B63B2-3090-C319-5AD1-E25DDD631276}"/>
                </a:ext>
              </a:extLst>
            </p:cNvPr>
            <p:cNvSpPr/>
            <p:nvPr/>
          </p:nvSpPr>
          <p:spPr>
            <a:xfrm>
              <a:off x="11097683" y="6513554"/>
              <a:ext cx="308091" cy="2944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084" name="Oval 1083">
              <a:extLst>
                <a:ext uri="{FF2B5EF4-FFF2-40B4-BE49-F238E27FC236}">
                  <a16:creationId xmlns:a16="http://schemas.microsoft.com/office/drawing/2014/main" id="{0E17DC78-E0CC-E450-B4B6-AC52B1CBF500}"/>
                </a:ext>
              </a:extLst>
            </p:cNvPr>
            <p:cNvSpPr/>
            <p:nvPr/>
          </p:nvSpPr>
          <p:spPr>
            <a:xfrm>
              <a:off x="11801120" y="6513554"/>
              <a:ext cx="308091" cy="2944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085" name="Graphic 1084" descr="Electric Tower outline">
              <a:extLst>
                <a:ext uri="{FF2B5EF4-FFF2-40B4-BE49-F238E27FC236}">
                  <a16:creationId xmlns:a16="http://schemas.microsoft.com/office/drawing/2014/main" id="{3AA45023-0673-FD4B-F104-F2470A584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121639" y="6536451"/>
              <a:ext cx="260179" cy="248684"/>
            </a:xfrm>
            <a:prstGeom prst="rect">
              <a:avLst/>
            </a:prstGeom>
          </p:spPr>
        </p:pic>
        <p:pic>
          <p:nvPicPr>
            <p:cNvPr id="1086" name="Graphic 1085" descr="Plugged Unplugged outline">
              <a:extLst>
                <a:ext uri="{FF2B5EF4-FFF2-40B4-BE49-F238E27FC236}">
                  <a16:creationId xmlns:a16="http://schemas.microsoft.com/office/drawing/2014/main" id="{A0D770C6-ACB2-5982-4988-94B3E0D11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11816642" y="6545140"/>
              <a:ext cx="277046" cy="264804"/>
            </a:xfrm>
            <a:prstGeom prst="rect">
              <a:avLst/>
            </a:prstGeom>
          </p:spPr>
        </p:pic>
        <p:grpSp>
          <p:nvGrpSpPr>
            <p:cNvPr id="1379" name="Group 1378">
              <a:extLst>
                <a:ext uri="{FF2B5EF4-FFF2-40B4-BE49-F238E27FC236}">
                  <a16:creationId xmlns:a16="http://schemas.microsoft.com/office/drawing/2014/main" id="{0B6F3B84-277D-3FC3-82DF-BE65F2B3C97B}"/>
                </a:ext>
              </a:extLst>
            </p:cNvPr>
            <p:cNvGrpSpPr/>
            <p:nvPr/>
          </p:nvGrpSpPr>
          <p:grpSpPr>
            <a:xfrm>
              <a:off x="11449401" y="6513554"/>
              <a:ext cx="308091" cy="294479"/>
              <a:chOff x="11449401" y="6513554"/>
              <a:chExt cx="308091" cy="294479"/>
            </a:xfrm>
          </p:grpSpPr>
          <p:sp>
            <p:nvSpPr>
              <p:cNvPr id="1083" name="Oval 1082">
                <a:extLst>
                  <a:ext uri="{FF2B5EF4-FFF2-40B4-BE49-F238E27FC236}">
                    <a16:creationId xmlns:a16="http://schemas.microsoft.com/office/drawing/2014/main" id="{5A821A81-0FCB-EEF6-0CCC-CB6014217ECC}"/>
                  </a:ext>
                </a:extLst>
              </p:cNvPr>
              <p:cNvSpPr/>
              <p:nvPr/>
            </p:nvSpPr>
            <p:spPr>
              <a:xfrm>
                <a:off x="11449401" y="6513554"/>
                <a:ext cx="308091" cy="2944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pic>
            <p:nvPicPr>
              <p:cNvPr id="1378" name="Picture 1377">
                <a:extLst>
                  <a:ext uri="{FF2B5EF4-FFF2-40B4-BE49-F238E27FC236}">
                    <a16:creationId xmlns:a16="http://schemas.microsoft.com/office/drawing/2014/main" id="{122D4072-5D9D-7948-9936-2EFA256A14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1500649" y="6548617"/>
                <a:ext cx="205593" cy="216373"/>
              </a:xfrm>
              <a:prstGeom prst="rect">
                <a:avLst/>
              </a:prstGeom>
            </p:spPr>
          </p:pic>
        </p:grpSp>
      </p:grpSp>
      <p:pic>
        <p:nvPicPr>
          <p:cNvPr id="1381" name="Picture 1380" descr="A green logo with text&#10;&#10;Description automatically generated">
            <a:extLst>
              <a:ext uri="{FF2B5EF4-FFF2-40B4-BE49-F238E27FC236}">
                <a16:creationId xmlns:a16="http://schemas.microsoft.com/office/drawing/2014/main" id="{97D87714-2992-B0CA-0E12-6819B8A97BF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605" y="163303"/>
            <a:ext cx="1294470" cy="5516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A1888D-453C-91D0-BDDB-1DF3E3163908}"/>
              </a:ext>
            </a:extLst>
          </p:cNvPr>
          <p:cNvSpPr txBox="1"/>
          <p:nvPr/>
        </p:nvSpPr>
        <p:spPr>
          <a:xfrm>
            <a:off x="28216" y="6480658"/>
            <a:ext cx="434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164AA9-47F4-26AA-0068-68F5104EC021}"/>
              </a:ext>
            </a:extLst>
          </p:cNvPr>
          <p:cNvSpPr/>
          <p:nvPr/>
        </p:nvSpPr>
        <p:spPr>
          <a:xfrm>
            <a:off x="1094316" y="2057383"/>
            <a:ext cx="4854471" cy="1853090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Significantly enhanced understanding for councillors and officers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73CF63-E18B-3573-F7CF-686CEF449F29}"/>
              </a:ext>
            </a:extLst>
          </p:cNvPr>
          <p:cNvSpPr/>
          <p:nvPr/>
        </p:nvSpPr>
        <p:spPr>
          <a:xfrm>
            <a:off x="6243213" y="2057383"/>
            <a:ext cx="4854471" cy="1853090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Confident and vocal advocates amongst councillors – and enthusiasm to develop a LAEP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4C1A99-C4E5-053B-E10F-82AE53096C07}"/>
              </a:ext>
            </a:extLst>
          </p:cNvPr>
          <p:cNvSpPr/>
          <p:nvPr/>
        </p:nvSpPr>
        <p:spPr>
          <a:xfrm>
            <a:off x="6243213" y="4164939"/>
            <a:ext cx="4854471" cy="1853090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Working with our Net Zero Hub and SSEN on developing a LAEP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DE9455-96C2-AB23-3D5F-E1B33F7DF917}"/>
              </a:ext>
            </a:extLst>
          </p:cNvPr>
          <p:cNvSpPr/>
          <p:nvPr/>
        </p:nvSpPr>
        <p:spPr>
          <a:xfrm>
            <a:off x="1094316" y="4164939"/>
            <a:ext cx="4854471" cy="1853090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Recruitment of a new energy officer to take this work forward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5A405A-AF54-2A15-E90D-D7C603CEE359}"/>
              </a:ext>
            </a:extLst>
          </p:cNvPr>
          <p:cNvSpPr txBox="1"/>
          <p:nvPr/>
        </p:nvSpPr>
        <p:spPr>
          <a:xfrm>
            <a:off x="1094316" y="1157825"/>
            <a:ext cx="100033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000">
                <a:solidFill>
                  <a:srgbClr val="008080"/>
                </a:solidFill>
                <a:effectLst/>
                <a:latin typeface="+mj-lt"/>
                <a:ea typeface="Calibri" panose="020F0502020204030204" pitchFamily="34" charset="0"/>
              </a:rPr>
              <a:t>The recommendations were endorsed by Scrutiny and by Cabinet – giving a clear cross-party mandate to proceed with a LAEP. This enabled…</a:t>
            </a:r>
          </a:p>
        </p:txBody>
      </p:sp>
    </p:spTree>
    <p:extLst>
      <p:ext uri="{BB962C8B-B14F-4D97-AF65-F5344CB8AC3E}">
        <p14:creationId xmlns:p14="http://schemas.microsoft.com/office/powerpoint/2010/main" val="276129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112">
            <a:extLst>
              <a:ext uri="{FF2B5EF4-FFF2-40B4-BE49-F238E27FC236}">
                <a16:creationId xmlns:a16="http://schemas.microsoft.com/office/drawing/2014/main" id="{F00B2ACD-8481-4111-B61C-1DDE68AB67D2}"/>
              </a:ext>
            </a:extLst>
          </p:cNvPr>
          <p:cNvSpPr/>
          <p:nvPr/>
        </p:nvSpPr>
        <p:spPr>
          <a:xfrm>
            <a:off x="0" y="0"/>
            <a:ext cx="12192000" cy="884921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0" name="Rectangle 1079">
            <a:extLst>
              <a:ext uri="{FF2B5EF4-FFF2-40B4-BE49-F238E27FC236}">
                <a16:creationId xmlns:a16="http://schemas.microsoft.com/office/drawing/2014/main" id="{078BDBB4-84CE-DBA3-DC54-225E5B9D3498}"/>
              </a:ext>
            </a:extLst>
          </p:cNvPr>
          <p:cNvSpPr/>
          <p:nvPr/>
        </p:nvSpPr>
        <p:spPr>
          <a:xfrm>
            <a:off x="0" y="6459369"/>
            <a:ext cx="12192000" cy="404761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1380" name="Group 1379">
            <a:extLst>
              <a:ext uri="{FF2B5EF4-FFF2-40B4-BE49-F238E27FC236}">
                <a16:creationId xmlns:a16="http://schemas.microsoft.com/office/drawing/2014/main" id="{BAA1368F-61BF-77CB-A7D3-9552527B81E8}"/>
              </a:ext>
            </a:extLst>
          </p:cNvPr>
          <p:cNvGrpSpPr/>
          <p:nvPr/>
        </p:nvGrpSpPr>
        <p:grpSpPr>
          <a:xfrm>
            <a:off x="11097683" y="6513554"/>
            <a:ext cx="1011528" cy="296390"/>
            <a:chOff x="11097683" y="6513554"/>
            <a:chExt cx="1011528" cy="296390"/>
          </a:xfrm>
        </p:grpSpPr>
        <p:sp>
          <p:nvSpPr>
            <p:cNvPr id="1082" name="Oval 1081">
              <a:extLst>
                <a:ext uri="{FF2B5EF4-FFF2-40B4-BE49-F238E27FC236}">
                  <a16:creationId xmlns:a16="http://schemas.microsoft.com/office/drawing/2014/main" id="{C45B63B2-3090-C319-5AD1-E25DDD631276}"/>
                </a:ext>
              </a:extLst>
            </p:cNvPr>
            <p:cNvSpPr/>
            <p:nvPr/>
          </p:nvSpPr>
          <p:spPr>
            <a:xfrm>
              <a:off x="11097683" y="6513554"/>
              <a:ext cx="308091" cy="2944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084" name="Oval 1083">
              <a:extLst>
                <a:ext uri="{FF2B5EF4-FFF2-40B4-BE49-F238E27FC236}">
                  <a16:creationId xmlns:a16="http://schemas.microsoft.com/office/drawing/2014/main" id="{0E17DC78-E0CC-E450-B4B6-AC52B1CBF500}"/>
                </a:ext>
              </a:extLst>
            </p:cNvPr>
            <p:cNvSpPr/>
            <p:nvPr/>
          </p:nvSpPr>
          <p:spPr>
            <a:xfrm>
              <a:off x="11801120" y="6513554"/>
              <a:ext cx="308091" cy="2944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085" name="Graphic 1084" descr="Electric Tower outline">
              <a:extLst>
                <a:ext uri="{FF2B5EF4-FFF2-40B4-BE49-F238E27FC236}">
                  <a16:creationId xmlns:a16="http://schemas.microsoft.com/office/drawing/2014/main" id="{3AA45023-0673-FD4B-F104-F2470A584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121639" y="6536451"/>
              <a:ext cx="260179" cy="248684"/>
            </a:xfrm>
            <a:prstGeom prst="rect">
              <a:avLst/>
            </a:prstGeom>
          </p:spPr>
        </p:pic>
        <p:pic>
          <p:nvPicPr>
            <p:cNvPr id="1086" name="Graphic 1085" descr="Plugged Unplugged outline">
              <a:extLst>
                <a:ext uri="{FF2B5EF4-FFF2-40B4-BE49-F238E27FC236}">
                  <a16:creationId xmlns:a16="http://schemas.microsoft.com/office/drawing/2014/main" id="{A0D770C6-ACB2-5982-4988-94B3E0D11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11816642" y="6545140"/>
              <a:ext cx="277046" cy="264804"/>
            </a:xfrm>
            <a:prstGeom prst="rect">
              <a:avLst/>
            </a:prstGeom>
          </p:spPr>
        </p:pic>
        <p:grpSp>
          <p:nvGrpSpPr>
            <p:cNvPr id="1379" name="Group 1378">
              <a:extLst>
                <a:ext uri="{FF2B5EF4-FFF2-40B4-BE49-F238E27FC236}">
                  <a16:creationId xmlns:a16="http://schemas.microsoft.com/office/drawing/2014/main" id="{0B6F3B84-277D-3FC3-82DF-BE65F2B3C97B}"/>
                </a:ext>
              </a:extLst>
            </p:cNvPr>
            <p:cNvGrpSpPr/>
            <p:nvPr/>
          </p:nvGrpSpPr>
          <p:grpSpPr>
            <a:xfrm>
              <a:off x="11449401" y="6513554"/>
              <a:ext cx="308091" cy="294479"/>
              <a:chOff x="11449401" y="6513554"/>
              <a:chExt cx="308091" cy="294479"/>
            </a:xfrm>
          </p:grpSpPr>
          <p:sp>
            <p:nvSpPr>
              <p:cNvPr id="1083" name="Oval 1082">
                <a:extLst>
                  <a:ext uri="{FF2B5EF4-FFF2-40B4-BE49-F238E27FC236}">
                    <a16:creationId xmlns:a16="http://schemas.microsoft.com/office/drawing/2014/main" id="{5A821A81-0FCB-EEF6-0CCC-CB6014217ECC}"/>
                  </a:ext>
                </a:extLst>
              </p:cNvPr>
              <p:cNvSpPr/>
              <p:nvPr/>
            </p:nvSpPr>
            <p:spPr>
              <a:xfrm>
                <a:off x="11449401" y="6513554"/>
                <a:ext cx="308091" cy="2944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pic>
            <p:nvPicPr>
              <p:cNvPr id="1378" name="Picture 1377">
                <a:extLst>
                  <a:ext uri="{FF2B5EF4-FFF2-40B4-BE49-F238E27FC236}">
                    <a16:creationId xmlns:a16="http://schemas.microsoft.com/office/drawing/2014/main" id="{122D4072-5D9D-7948-9936-2EFA256A14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1500649" y="6548617"/>
                <a:ext cx="205593" cy="216373"/>
              </a:xfrm>
              <a:prstGeom prst="rect">
                <a:avLst/>
              </a:prstGeom>
            </p:spPr>
          </p:pic>
        </p:grpSp>
      </p:grpSp>
      <p:pic>
        <p:nvPicPr>
          <p:cNvPr id="1381" name="Picture 1380" descr="A green logo with text&#10;&#10;Description automatically generated">
            <a:extLst>
              <a:ext uri="{FF2B5EF4-FFF2-40B4-BE49-F238E27FC236}">
                <a16:creationId xmlns:a16="http://schemas.microsoft.com/office/drawing/2014/main" id="{97D87714-2992-B0CA-0E12-6819B8A97BF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605" y="163303"/>
            <a:ext cx="1294470" cy="5516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A1888D-453C-91D0-BDDB-1DF3E3163908}"/>
              </a:ext>
            </a:extLst>
          </p:cNvPr>
          <p:cNvSpPr txBox="1"/>
          <p:nvPr/>
        </p:nvSpPr>
        <p:spPr>
          <a:xfrm>
            <a:off x="28216" y="6480658"/>
            <a:ext cx="434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11B803-0793-1F68-FF78-24AC2D695162}"/>
              </a:ext>
            </a:extLst>
          </p:cNvPr>
          <p:cNvSpPr txBox="1"/>
          <p:nvPr/>
        </p:nvSpPr>
        <p:spPr>
          <a:xfrm>
            <a:off x="1752599" y="1409987"/>
            <a:ext cx="868680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400">
                <a:effectLst/>
                <a:latin typeface="+mj-lt"/>
                <a:ea typeface="Calibri" panose="020F0502020204030204" pitchFamily="34" charset="0"/>
              </a:rPr>
              <a:t>Things like the grid and energy planning, and the associated mass of acronyms and jargon, can make it really hard to get people engaged – because, ultimately, it’s dull and technical.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2400">
              <a:latin typeface="+mj-lt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400">
                <a:effectLst/>
                <a:latin typeface="+mj-lt"/>
                <a:ea typeface="Calibri" panose="020F0502020204030204" pitchFamily="34" charset="0"/>
              </a:rPr>
              <a:t>This was an effective way to animate people’s interest in </a:t>
            </a:r>
            <a:r>
              <a:rPr lang="en-GB" sz="2400">
                <a:latin typeface="+mj-lt"/>
                <a:ea typeface="Calibri" panose="020F0502020204030204" pitchFamily="34" charset="0"/>
              </a:rPr>
              <a:t>energy planning: </a:t>
            </a:r>
            <a:r>
              <a:rPr lang="en-GB" sz="2400">
                <a:effectLst/>
                <a:latin typeface="+mj-lt"/>
                <a:ea typeface="Calibri" panose="020F0502020204030204" pitchFamily="34" charset="0"/>
              </a:rPr>
              <a:t>starting with constraint maps and forecasts, alongside real-life local case studies of frustrated connecting customers, does much more to get people to care.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2400">
              <a:latin typeface="+mj-lt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400">
                <a:effectLst/>
                <a:latin typeface="+mj-lt"/>
                <a:ea typeface="Calibri" panose="020F0502020204030204" pitchFamily="34" charset="0"/>
              </a:rPr>
              <a:t>Saying ‘we want to create a strategic spatial plan for energy’ does little to fire anyone up – but hearing many local stakeholders say ‘we can’t connect until 2036’ does.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049FFD-1E03-14F5-68DE-BB8EA0577B6F}"/>
              </a:ext>
            </a:extLst>
          </p:cNvPr>
          <p:cNvSpPr txBox="1"/>
          <p:nvPr/>
        </p:nvSpPr>
        <p:spPr>
          <a:xfrm>
            <a:off x="148347" y="138129"/>
            <a:ext cx="88594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Main lesson</a:t>
            </a:r>
            <a:endParaRPr lang="en-GB" sz="360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31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BDBE722-6B07-C96E-DD1B-41DA6AD8E4C5}"/>
              </a:ext>
            </a:extLst>
          </p:cNvPr>
          <p:cNvSpPr/>
          <p:nvPr/>
        </p:nvSpPr>
        <p:spPr>
          <a:xfrm>
            <a:off x="0" y="0"/>
            <a:ext cx="12192000" cy="884921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61B4BF-687A-C22F-6267-4EC58671F6E2}"/>
              </a:ext>
            </a:extLst>
          </p:cNvPr>
          <p:cNvSpPr txBox="1"/>
          <p:nvPr/>
        </p:nvSpPr>
        <p:spPr>
          <a:xfrm>
            <a:off x="148347" y="138129"/>
            <a:ext cx="88594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gets people interested?</a:t>
            </a:r>
          </a:p>
        </p:txBody>
      </p:sp>
      <p:pic>
        <p:nvPicPr>
          <p:cNvPr id="10" name="Picture 9" descr="A green logo with text&#10;&#10;Description automatically generated">
            <a:extLst>
              <a:ext uri="{FF2B5EF4-FFF2-40B4-BE49-F238E27FC236}">
                <a16:creationId xmlns:a16="http://schemas.microsoft.com/office/drawing/2014/main" id="{891EB4C2-DBD2-75C7-284F-69E139DFE8D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605" y="163303"/>
            <a:ext cx="1294470" cy="55168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F8793AA-56B0-3C9E-5756-70A69DF16069}"/>
              </a:ext>
            </a:extLst>
          </p:cNvPr>
          <p:cNvSpPr/>
          <p:nvPr/>
        </p:nvSpPr>
        <p:spPr>
          <a:xfrm>
            <a:off x="279400" y="1407695"/>
            <a:ext cx="3733275" cy="2138210"/>
          </a:xfrm>
          <a:prstGeom prst="rect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 constraints as an entry point</a:t>
            </a:r>
            <a:r>
              <a:rPr lang="en-GB" dirty="0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– not renewables or wider energy system issues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4675F7-EA75-EB09-046E-EAAEB2E3498D}"/>
              </a:ext>
            </a:extLst>
          </p:cNvPr>
          <p:cNvSpPr/>
          <p:nvPr/>
        </p:nvSpPr>
        <p:spPr>
          <a:xfrm>
            <a:off x="4239100" y="1407695"/>
            <a:ext cx="3733275" cy="2138210"/>
          </a:xfrm>
          <a:prstGeom prst="rect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Don’t frame is as an energy or net zero issue</a:t>
            </a:r>
            <a:r>
              <a:rPr lang="en-GB" dirty="0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– keep a broader focus on development, transport and economic risks/impacts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C2145D3-7E53-606A-8C1B-1B8FB7B80924}"/>
              </a:ext>
            </a:extLst>
          </p:cNvPr>
          <p:cNvSpPr/>
          <p:nvPr/>
        </p:nvSpPr>
        <p:spPr>
          <a:xfrm>
            <a:off x="8198800" y="1407695"/>
            <a:ext cx="3733275" cy="2138210"/>
          </a:xfrm>
          <a:prstGeom prst="rect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Talk through the failures of the old system</a:t>
            </a:r>
            <a:r>
              <a:rPr lang="en-GB" dirty="0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– discuss how the shortcomings around strategic planning and investment led us here but that this is exactly what DFESs, LAEPs and RESPs are meant to help solve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314458-D85E-7D9B-7BD1-D1A273995BC2}"/>
              </a:ext>
            </a:extLst>
          </p:cNvPr>
          <p:cNvSpPr/>
          <p:nvPr/>
        </p:nvSpPr>
        <p:spPr>
          <a:xfrm>
            <a:off x="279400" y="3790082"/>
            <a:ext cx="3733275" cy="2321960"/>
          </a:xfrm>
          <a:prstGeom prst="rect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Emphasise spatial or urban/rural inequalities or risks</a:t>
            </a:r>
            <a:r>
              <a:rPr lang="en-GB" dirty="0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– any sense of even the risk of unfairness will get them animated. Show maps, talk about charges and the distribution of investment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DE27F9-7CEF-D780-BB0A-06EFD066943B}"/>
              </a:ext>
            </a:extLst>
          </p:cNvPr>
          <p:cNvSpPr/>
          <p:nvPr/>
        </p:nvSpPr>
        <p:spPr>
          <a:xfrm>
            <a:off x="4239100" y="3790082"/>
            <a:ext cx="3733275" cy="2321960"/>
          </a:xfrm>
          <a:prstGeom prst="rect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Scandal</a:t>
            </a:r>
            <a:r>
              <a:rPr lang="en-GB" dirty="0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– The single-most said thing was ‘2036’, and they kept comparing it as an analogue overflow pollution. Use that sense of scandal to motivate the reforms and strategic energy planning.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52F8EA4-22F2-0B56-8776-42B41279E6EB}"/>
              </a:ext>
            </a:extLst>
          </p:cNvPr>
          <p:cNvSpPr/>
          <p:nvPr/>
        </p:nvSpPr>
        <p:spPr>
          <a:xfrm>
            <a:off x="8198800" y="3790082"/>
            <a:ext cx="3733275" cy="2321960"/>
          </a:xfrm>
          <a:prstGeom prst="rect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Tie to existing statutory roles</a:t>
            </a:r>
            <a:r>
              <a:rPr lang="en-GB" dirty="0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– emphasise development, transport and energy as a spatial planning triad.</a:t>
            </a:r>
          </a:p>
        </p:txBody>
      </p:sp>
    </p:spTree>
    <p:extLst>
      <p:ext uri="{BB962C8B-B14F-4D97-AF65-F5344CB8AC3E}">
        <p14:creationId xmlns:p14="http://schemas.microsoft.com/office/powerpoint/2010/main" val="224677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112">
            <a:extLst>
              <a:ext uri="{FF2B5EF4-FFF2-40B4-BE49-F238E27FC236}">
                <a16:creationId xmlns:a16="http://schemas.microsoft.com/office/drawing/2014/main" id="{F00B2ACD-8481-4111-B61C-1DDE68AB67D2}"/>
              </a:ext>
            </a:extLst>
          </p:cNvPr>
          <p:cNvSpPr/>
          <p:nvPr/>
        </p:nvSpPr>
        <p:spPr>
          <a:xfrm>
            <a:off x="0" y="0"/>
            <a:ext cx="12192000" cy="884921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0" name="Rectangle 1079">
            <a:extLst>
              <a:ext uri="{FF2B5EF4-FFF2-40B4-BE49-F238E27FC236}">
                <a16:creationId xmlns:a16="http://schemas.microsoft.com/office/drawing/2014/main" id="{078BDBB4-84CE-DBA3-DC54-225E5B9D3498}"/>
              </a:ext>
            </a:extLst>
          </p:cNvPr>
          <p:cNvSpPr/>
          <p:nvPr/>
        </p:nvSpPr>
        <p:spPr>
          <a:xfrm>
            <a:off x="0" y="6459369"/>
            <a:ext cx="12192000" cy="404761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1380" name="Group 1379">
            <a:extLst>
              <a:ext uri="{FF2B5EF4-FFF2-40B4-BE49-F238E27FC236}">
                <a16:creationId xmlns:a16="http://schemas.microsoft.com/office/drawing/2014/main" id="{BAA1368F-61BF-77CB-A7D3-9552527B81E8}"/>
              </a:ext>
            </a:extLst>
          </p:cNvPr>
          <p:cNvGrpSpPr/>
          <p:nvPr/>
        </p:nvGrpSpPr>
        <p:grpSpPr>
          <a:xfrm>
            <a:off x="11097683" y="6513554"/>
            <a:ext cx="1011528" cy="296390"/>
            <a:chOff x="11097683" y="6513554"/>
            <a:chExt cx="1011528" cy="296390"/>
          </a:xfrm>
        </p:grpSpPr>
        <p:sp>
          <p:nvSpPr>
            <p:cNvPr id="1082" name="Oval 1081">
              <a:extLst>
                <a:ext uri="{FF2B5EF4-FFF2-40B4-BE49-F238E27FC236}">
                  <a16:creationId xmlns:a16="http://schemas.microsoft.com/office/drawing/2014/main" id="{C45B63B2-3090-C319-5AD1-E25DDD631276}"/>
                </a:ext>
              </a:extLst>
            </p:cNvPr>
            <p:cNvSpPr/>
            <p:nvPr/>
          </p:nvSpPr>
          <p:spPr>
            <a:xfrm>
              <a:off x="11097683" y="6513554"/>
              <a:ext cx="308091" cy="2944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084" name="Oval 1083">
              <a:extLst>
                <a:ext uri="{FF2B5EF4-FFF2-40B4-BE49-F238E27FC236}">
                  <a16:creationId xmlns:a16="http://schemas.microsoft.com/office/drawing/2014/main" id="{0E17DC78-E0CC-E450-B4B6-AC52B1CBF500}"/>
                </a:ext>
              </a:extLst>
            </p:cNvPr>
            <p:cNvSpPr/>
            <p:nvPr/>
          </p:nvSpPr>
          <p:spPr>
            <a:xfrm>
              <a:off x="11801120" y="6513554"/>
              <a:ext cx="308091" cy="2944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085" name="Graphic 1084" descr="Electric Tower outline">
              <a:extLst>
                <a:ext uri="{FF2B5EF4-FFF2-40B4-BE49-F238E27FC236}">
                  <a16:creationId xmlns:a16="http://schemas.microsoft.com/office/drawing/2014/main" id="{3AA45023-0673-FD4B-F104-F2470A584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121639" y="6536451"/>
              <a:ext cx="260179" cy="248684"/>
            </a:xfrm>
            <a:prstGeom prst="rect">
              <a:avLst/>
            </a:prstGeom>
          </p:spPr>
        </p:pic>
        <p:pic>
          <p:nvPicPr>
            <p:cNvPr id="1086" name="Graphic 1085" descr="Plugged Unplugged outline">
              <a:extLst>
                <a:ext uri="{FF2B5EF4-FFF2-40B4-BE49-F238E27FC236}">
                  <a16:creationId xmlns:a16="http://schemas.microsoft.com/office/drawing/2014/main" id="{A0D770C6-ACB2-5982-4988-94B3E0D11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11816642" y="6545140"/>
              <a:ext cx="277046" cy="264804"/>
            </a:xfrm>
            <a:prstGeom prst="rect">
              <a:avLst/>
            </a:prstGeom>
          </p:spPr>
        </p:pic>
        <p:grpSp>
          <p:nvGrpSpPr>
            <p:cNvPr id="1379" name="Group 1378">
              <a:extLst>
                <a:ext uri="{FF2B5EF4-FFF2-40B4-BE49-F238E27FC236}">
                  <a16:creationId xmlns:a16="http://schemas.microsoft.com/office/drawing/2014/main" id="{0B6F3B84-277D-3FC3-82DF-BE65F2B3C97B}"/>
                </a:ext>
              </a:extLst>
            </p:cNvPr>
            <p:cNvGrpSpPr/>
            <p:nvPr/>
          </p:nvGrpSpPr>
          <p:grpSpPr>
            <a:xfrm>
              <a:off x="11449401" y="6513554"/>
              <a:ext cx="308091" cy="294479"/>
              <a:chOff x="11449401" y="6513554"/>
              <a:chExt cx="308091" cy="294479"/>
            </a:xfrm>
          </p:grpSpPr>
          <p:sp>
            <p:nvSpPr>
              <p:cNvPr id="1083" name="Oval 1082">
                <a:extLst>
                  <a:ext uri="{FF2B5EF4-FFF2-40B4-BE49-F238E27FC236}">
                    <a16:creationId xmlns:a16="http://schemas.microsoft.com/office/drawing/2014/main" id="{5A821A81-0FCB-EEF6-0CCC-CB6014217ECC}"/>
                  </a:ext>
                </a:extLst>
              </p:cNvPr>
              <p:cNvSpPr/>
              <p:nvPr/>
            </p:nvSpPr>
            <p:spPr>
              <a:xfrm>
                <a:off x="11449401" y="6513554"/>
                <a:ext cx="308091" cy="2944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pic>
            <p:nvPicPr>
              <p:cNvPr id="1378" name="Picture 1377">
                <a:extLst>
                  <a:ext uri="{FF2B5EF4-FFF2-40B4-BE49-F238E27FC236}">
                    <a16:creationId xmlns:a16="http://schemas.microsoft.com/office/drawing/2014/main" id="{122D4072-5D9D-7948-9936-2EFA256A14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1500649" y="6548617"/>
                <a:ext cx="205593" cy="216373"/>
              </a:xfrm>
              <a:prstGeom prst="rect">
                <a:avLst/>
              </a:prstGeom>
            </p:spPr>
          </p:pic>
        </p:grpSp>
      </p:grpSp>
      <p:pic>
        <p:nvPicPr>
          <p:cNvPr id="1381" name="Picture 1380" descr="A green logo with text&#10;&#10;Description automatically generated">
            <a:extLst>
              <a:ext uri="{FF2B5EF4-FFF2-40B4-BE49-F238E27FC236}">
                <a16:creationId xmlns:a16="http://schemas.microsoft.com/office/drawing/2014/main" id="{97D87714-2992-B0CA-0E12-6819B8A97BF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605" y="163303"/>
            <a:ext cx="1294470" cy="5516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A1888D-453C-91D0-BDDB-1DF3E3163908}"/>
              </a:ext>
            </a:extLst>
          </p:cNvPr>
          <p:cNvSpPr txBox="1"/>
          <p:nvPr/>
        </p:nvSpPr>
        <p:spPr>
          <a:xfrm>
            <a:off x="28216" y="6480658"/>
            <a:ext cx="434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11B803-0793-1F68-FF78-24AC2D695162}"/>
              </a:ext>
            </a:extLst>
          </p:cNvPr>
          <p:cNvSpPr txBox="1"/>
          <p:nvPr/>
        </p:nvSpPr>
        <p:spPr>
          <a:xfrm>
            <a:off x="1294602" y="1316732"/>
            <a:ext cx="9827037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800" b="1">
                <a:solidFill>
                  <a:srgbClr val="008080"/>
                </a:solidFill>
                <a:effectLst/>
                <a:latin typeface="+mj-lt"/>
                <a:ea typeface="Calibri" panose="020F0502020204030204" pitchFamily="34" charset="0"/>
              </a:rPr>
              <a:t>If you want to replicate this…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2800">
              <a:latin typeface="+mj-lt"/>
              <a:ea typeface="Calibri" panose="020F050202020403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GB" sz="2800">
                <a:latin typeface="+mj-lt"/>
                <a:ea typeface="Calibri" panose="020F0502020204030204" pitchFamily="34" charset="0"/>
              </a:rPr>
              <a:t>Read the final report as a primer to begin (2-3hrs)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GB" sz="2800">
                <a:latin typeface="+mj-lt"/>
                <a:ea typeface="Calibri" panose="020F0502020204030204" pitchFamily="34" charset="0"/>
              </a:rPr>
              <a:t>Pitch it to one of your scrutiny committee’s (or another suitable group of members) (1-2hrs)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GB" sz="2800">
                <a:latin typeface="+mj-lt"/>
                <a:ea typeface="Calibri" panose="020F0502020204030204" pitchFamily="34" charset="0"/>
              </a:rPr>
              <a:t>Tweak the materials to make them suitable to your area (3-4hrs)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GB" sz="2800">
                <a:latin typeface="+mj-lt"/>
                <a:ea typeface="Calibri" panose="020F0502020204030204" pitchFamily="34" charset="0"/>
              </a:rPr>
              <a:t>Find a suitable set of local stakeholders to participate (3-4hrs)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049FFD-1E03-14F5-68DE-BB8EA0577B6F}"/>
              </a:ext>
            </a:extLst>
          </p:cNvPr>
          <p:cNvSpPr txBox="1"/>
          <p:nvPr/>
        </p:nvSpPr>
        <p:spPr>
          <a:xfrm>
            <a:off x="148347" y="138129"/>
            <a:ext cx="88594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Replicating this for your area</a:t>
            </a:r>
            <a:endParaRPr lang="en-GB" sz="360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C07D33-02EF-D374-C5E5-2FE413FA2C8D}"/>
              </a:ext>
            </a:extLst>
          </p:cNvPr>
          <p:cNvSpPr txBox="1"/>
          <p:nvPr/>
        </p:nvSpPr>
        <p:spPr>
          <a:xfrm>
            <a:off x="1451988" y="4684868"/>
            <a:ext cx="9288023" cy="1323439"/>
          </a:xfrm>
          <a:prstGeom prst="rect">
            <a:avLst/>
          </a:prstGeom>
          <a:solidFill>
            <a:srgbClr val="CBDDE1"/>
          </a:solidFill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000">
                <a:latin typeface="+mj-lt"/>
                <a:ea typeface="Calibri" panose="020F0502020204030204" pitchFamily="34" charset="0"/>
              </a:rPr>
              <a:t>The above should be achievable in a day or two.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000">
              <a:latin typeface="+mj-lt"/>
              <a:ea typeface="Calibri" panose="020F050202020403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000">
                <a:latin typeface="+mj-lt"/>
                <a:ea typeface="Calibri" panose="020F0502020204030204" pitchFamily="34" charset="0"/>
              </a:rPr>
              <a:t>Combined with holding the sessions themselves, it should take no more than a week’s worth of your time.</a:t>
            </a:r>
          </a:p>
        </p:txBody>
      </p:sp>
    </p:spTree>
    <p:extLst>
      <p:ext uri="{BB962C8B-B14F-4D97-AF65-F5344CB8AC3E}">
        <p14:creationId xmlns:p14="http://schemas.microsoft.com/office/powerpoint/2010/main" val="418141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1088799-DC24-9E25-DFD9-2729A37860C7}"/>
              </a:ext>
            </a:extLst>
          </p:cNvPr>
          <p:cNvSpPr/>
          <p:nvPr/>
        </p:nvSpPr>
        <p:spPr>
          <a:xfrm>
            <a:off x="0" y="-1"/>
            <a:ext cx="12192000" cy="6332375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2" descr="A green logo with text&#10;&#10;Description automatically generated">
            <a:extLst>
              <a:ext uri="{FF2B5EF4-FFF2-40B4-BE49-F238E27FC236}">
                <a16:creationId xmlns:a16="http://schemas.microsoft.com/office/drawing/2014/main" id="{B7A448C1-72CE-0AD1-47E6-A9B0F99F819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605" y="163303"/>
            <a:ext cx="1294470" cy="55168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101A954-817C-5DA8-870E-CC4DB0159B2E}"/>
              </a:ext>
            </a:extLst>
          </p:cNvPr>
          <p:cNvGrpSpPr/>
          <p:nvPr/>
        </p:nvGrpSpPr>
        <p:grpSpPr>
          <a:xfrm>
            <a:off x="8523602" y="5791421"/>
            <a:ext cx="914400" cy="914400"/>
            <a:chOff x="8948148" y="5756915"/>
            <a:chExt cx="914400" cy="9144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5511D85-543D-F2F8-C741-A4A3A81C3C1A}"/>
                </a:ext>
              </a:extLst>
            </p:cNvPr>
            <p:cNvSpPr/>
            <p:nvPr/>
          </p:nvSpPr>
          <p:spPr>
            <a:xfrm>
              <a:off x="8948148" y="5756915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9" name="Graphic 18" descr="Electric Tower outline">
              <a:extLst>
                <a:ext uri="{FF2B5EF4-FFF2-40B4-BE49-F238E27FC236}">
                  <a16:creationId xmlns:a16="http://schemas.microsoft.com/office/drawing/2014/main" id="{3F34D3FE-CBF8-1AE6-EE20-28D963C25F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19248" y="5828015"/>
              <a:ext cx="772200" cy="77220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FE4FC80-314E-4717-14CB-90CF0625E453}"/>
              </a:ext>
            </a:extLst>
          </p:cNvPr>
          <p:cNvGrpSpPr/>
          <p:nvPr/>
        </p:nvGrpSpPr>
        <p:grpSpPr>
          <a:xfrm>
            <a:off x="10611368" y="5791421"/>
            <a:ext cx="914400" cy="914400"/>
            <a:chOff x="11035914" y="5756915"/>
            <a:chExt cx="914400" cy="9144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B3AA187-B2DF-44C4-59D4-765B0ED92C35}"/>
                </a:ext>
              </a:extLst>
            </p:cNvPr>
            <p:cNvSpPr/>
            <p:nvPr/>
          </p:nvSpPr>
          <p:spPr>
            <a:xfrm>
              <a:off x="11035914" y="5756915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4" name="Graphic 23" descr="Plugged Unplugged outline">
              <a:extLst>
                <a:ext uri="{FF2B5EF4-FFF2-40B4-BE49-F238E27FC236}">
                  <a16:creationId xmlns:a16="http://schemas.microsoft.com/office/drawing/2014/main" id="{1A384EFB-1ECB-C43A-6724-FBD08BB1D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0800000">
              <a:off x="11076904" y="5812003"/>
              <a:ext cx="804225" cy="80422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15884EC-DB9F-8E80-5694-B054CD7C0AC1}"/>
              </a:ext>
            </a:extLst>
          </p:cNvPr>
          <p:cNvGrpSpPr/>
          <p:nvPr/>
        </p:nvGrpSpPr>
        <p:grpSpPr>
          <a:xfrm>
            <a:off x="9567485" y="5791421"/>
            <a:ext cx="914400" cy="914400"/>
            <a:chOff x="9992031" y="5756915"/>
            <a:chExt cx="914400" cy="9144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38D6FB8-8A81-5B4E-4B23-67F2C0F4DFF2}"/>
                </a:ext>
              </a:extLst>
            </p:cNvPr>
            <p:cNvSpPr/>
            <p:nvPr/>
          </p:nvSpPr>
          <p:spPr>
            <a:xfrm>
              <a:off x="9992031" y="5756915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F5454F3-0866-0409-9970-76DAD533C418}"/>
                </a:ext>
              </a:extLst>
            </p:cNvPr>
            <p:cNvGrpSpPr/>
            <p:nvPr/>
          </p:nvGrpSpPr>
          <p:grpSpPr>
            <a:xfrm>
              <a:off x="10153404" y="5911985"/>
              <a:ext cx="591653" cy="636453"/>
              <a:chOff x="572587" y="3365168"/>
              <a:chExt cx="637818" cy="682188"/>
            </a:xfrm>
          </p:grpSpPr>
          <p:sp>
            <p:nvSpPr>
              <p:cNvPr id="28" name="Rectangle: Top Corners Rounded 27">
                <a:extLst>
                  <a:ext uri="{FF2B5EF4-FFF2-40B4-BE49-F238E27FC236}">
                    <a16:creationId xmlns:a16="http://schemas.microsoft.com/office/drawing/2014/main" id="{65955C0E-25DD-D040-9E26-39089CE870BF}"/>
                  </a:ext>
                </a:extLst>
              </p:cNvPr>
              <p:cNvSpPr/>
              <p:nvPr/>
            </p:nvSpPr>
            <p:spPr>
              <a:xfrm>
                <a:off x="572587" y="3626051"/>
                <a:ext cx="444088" cy="421305"/>
              </a:xfrm>
              <a:prstGeom prst="round2SameRect">
                <a:avLst/>
              </a:prstGeom>
              <a:noFill/>
              <a:ln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Rectangle: Top Corners Rounded 28">
                <a:extLst>
                  <a:ext uri="{FF2B5EF4-FFF2-40B4-BE49-F238E27FC236}">
                    <a16:creationId xmlns:a16="http://schemas.microsoft.com/office/drawing/2014/main" id="{01AC395A-35F5-7B60-EEFB-4D8DECB4C709}"/>
                  </a:ext>
                </a:extLst>
              </p:cNvPr>
              <p:cNvSpPr/>
              <p:nvPr/>
            </p:nvSpPr>
            <p:spPr>
              <a:xfrm>
                <a:off x="621028" y="3776405"/>
                <a:ext cx="96714" cy="190828"/>
              </a:xfrm>
              <a:prstGeom prst="round2SameRect">
                <a:avLst>
                  <a:gd name="adj1" fmla="val 41288"/>
                  <a:gd name="adj2" fmla="val 0"/>
                </a:avLst>
              </a:prstGeom>
              <a:noFill/>
              <a:ln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Rectangle: Top Corners Rounded 29">
                <a:extLst>
                  <a:ext uri="{FF2B5EF4-FFF2-40B4-BE49-F238E27FC236}">
                    <a16:creationId xmlns:a16="http://schemas.microsoft.com/office/drawing/2014/main" id="{F54F5DF2-72A4-B7EF-BB1A-AF7D4CA95DE9}"/>
                  </a:ext>
                </a:extLst>
              </p:cNvPr>
              <p:cNvSpPr/>
              <p:nvPr/>
            </p:nvSpPr>
            <p:spPr>
              <a:xfrm>
                <a:off x="749562" y="3776405"/>
                <a:ext cx="96714" cy="190828"/>
              </a:xfrm>
              <a:prstGeom prst="round2SameRect">
                <a:avLst>
                  <a:gd name="adj1" fmla="val 41288"/>
                  <a:gd name="adj2" fmla="val 0"/>
                </a:avLst>
              </a:prstGeom>
              <a:noFill/>
              <a:ln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Rectangle: Top Corners Rounded 30">
                <a:extLst>
                  <a:ext uri="{FF2B5EF4-FFF2-40B4-BE49-F238E27FC236}">
                    <a16:creationId xmlns:a16="http://schemas.microsoft.com/office/drawing/2014/main" id="{B2F173C9-33CF-22FA-5AB8-7919CE4E69BC}"/>
                  </a:ext>
                </a:extLst>
              </p:cNvPr>
              <p:cNvSpPr/>
              <p:nvPr/>
            </p:nvSpPr>
            <p:spPr>
              <a:xfrm>
                <a:off x="878096" y="3776405"/>
                <a:ext cx="96714" cy="190828"/>
              </a:xfrm>
              <a:prstGeom prst="round2SameRect">
                <a:avLst>
                  <a:gd name="adj1" fmla="val 41288"/>
                  <a:gd name="adj2" fmla="val 0"/>
                </a:avLst>
              </a:prstGeom>
              <a:noFill/>
              <a:ln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933788A-2BDC-646A-2AA6-D71D03D210AC}"/>
                  </a:ext>
                </a:extLst>
              </p:cNvPr>
              <p:cNvSpPr/>
              <p:nvPr/>
            </p:nvSpPr>
            <p:spPr>
              <a:xfrm>
                <a:off x="618700" y="3922058"/>
                <a:ext cx="96714" cy="45719"/>
              </a:xfrm>
              <a:prstGeom prst="rect">
                <a:avLst/>
              </a:prstGeom>
              <a:solidFill>
                <a:srgbClr val="008080"/>
              </a:solidFill>
              <a:ln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6CED06BA-274F-C686-336D-21BD4D1E3BD6}"/>
                  </a:ext>
                </a:extLst>
              </p:cNvPr>
              <p:cNvSpPr/>
              <p:nvPr/>
            </p:nvSpPr>
            <p:spPr>
              <a:xfrm>
                <a:off x="749805" y="3922058"/>
                <a:ext cx="96714" cy="45719"/>
              </a:xfrm>
              <a:prstGeom prst="rect">
                <a:avLst/>
              </a:prstGeom>
              <a:solidFill>
                <a:srgbClr val="008080"/>
              </a:solidFill>
              <a:ln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54E3E0C-7A4A-D996-D032-DDCDEA2E1ADB}"/>
                  </a:ext>
                </a:extLst>
              </p:cNvPr>
              <p:cNvSpPr/>
              <p:nvPr/>
            </p:nvSpPr>
            <p:spPr>
              <a:xfrm>
                <a:off x="876146" y="3922058"/>
                <a:ext cx="96714" cy="45719"/>
              </a:xfrm>
              <a:prstGeom prst="rect">
                <a:avLst/>
              </a:prstGeom>
              <a:solidFill>
                <a:srgbClr val="008080"/>
              </a:solidFill>
              <a:ln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01991622-750A-94E3-BC47-731BFF2CE4AB}"/>
                  </a:ext>
                </a:extLst>
              </p:cNvPr>
              <p:cNvCxnSpPr/>
              <p:nvPr/>
            </p:nvCxnSpPr>
            <p:spPr>
              <a:xfrm>
                <a:off x="572587" y="3978349"/>
                <a:ext cx="444088" cy="0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16E85643-F424-575D-F4D9-1CF1367B0C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5287" y="3660849"/>
                <a:ext cx="418013" cy="0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63497B68-88AD-64F2-3CAC-913C783B36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3409" y="3660849"/>
                <a:ext cx="0" cy="114128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F0C60743-A6EA-F476-E2C5-7228A99442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7777" y="3657662"/>
                <a:ext cx="0" cy="114128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7A0BC3E5-6D6B-0A0D-64CA-56583FFA07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7679" y="3657662"/>
                <a:ext cx="0" cy="114128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5C26F870-8BF4-A6BA-1DED-3A1C8F360B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1821" y="3365168"/>
                <a:ext cx="0" cy="114128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0A86ECB2-CCA1-62A6-E808-2D3C695580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9364" y="3365168"/>
                <a:ext cx="0" cy="114128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C227D209-F927-C6E2-80F0-9381D50BB1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3733" y="3365168"/>
                <a:ext cx="0" cy="114128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5FBE7081-055D-CFF2-1380-AA565E900978}"/>
                  </a:ext>
                </a:extLst>
              </p:cNvPr>
              <p:cNvSpPr/>
              <p:nvPr/>
            </p:nvSpPr>
            <p:spPr>
              <a:xfrm>
                <a:off x="630237" y="3432175"/>
                <a:ext cx="83582" cy="128045"/>
              </a:xfrm>
              <a:prstGeom prst="roundRect">
                <a:avLst>
                  <a:gd name="adj" fmla="val 33761"/>
                </a:avLst>
              </a:prstGeom>
              <a:solidFill>
                <a:srgbClr val="008080"/>
              </a:solidFill>
              <a:ln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6CADFB88-71C5-170C-988B-5DE627D1DD50}"/>
                  </a:ext>
                </a:extLst>
              </p:cNvPr>
              <p:cNvSpPr/>
              <p:nvPr/>
            </p:nvSpPr>
            <p:spPr>
              <a:xfrm>
                <a:off x="757067" y="3431196"/>
                <a:ext cx="83582" cy="128045"/>
              </a:xfrm>
              <a:prstGeom prst="roundRect">
                <a:avLst>
                  <a:gd name="adj" fmla="val 33761"/>
                </a:avLst>
              </a:prstGeom>
              <a:solidFill>
                <a:srgbClr val="008080"/>
              </a:solidFill>
              <a:ln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8B914E61-65C3-7572-26A4-183AD05C753B}"/>
                  </a:ext>
                </a:extLst>
              </p:cNvPr>
              <p:cNvSpPr/>
              <p:nvPr/>
            </p:nvSpPr>
            <p:spPr>
              <a:xfrm>
                <a:off x="883897" y="3427042"/>
                <a:ext cx="83582" cy="128045"/>
              </a:xfrm>
              <a:prstGeom prst="roundRect">
                <a:avLst>
                  <a:gd name="adj" fmla="val 33761"/>
                </a:avLst>
              </a:prstGeom>
              <a:solidFill>
                <a:srgbClr val="008080"/>
              </a:solidFill>
              <a:ln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Left Bracket 51">
                <a:extLst>
                  <a:ext uri="{FF2B5EF4-FFF2-40B4-BE49-F238E27FC236}">
                    <a16:creationId xmlns:a16="http://schemas.microsoft.com/office/drawing/2014/main" id="{E50D2029-39FF-D5AF-B248-9DCDC6E2F98B}"/>
                  </a:ext>
                </a:extLst>
              </p:cNvPr>
              <p:cNvSpPr/>
              <p:nvPr/>
            </p:nvSpPr>
            <p:spPr>
              <a:xfrm rot="5400000">
                <a:off x="648114" y="3577223"/>
                <a:ext cx="45719" cy="45719"/>
              </a:xfrm>
              <a:prstGeom prst="leftBracket">
                <a:avLst/>
              </a:prstGeom>
              <a:ln w="28575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Left Bracket 52">
                <a:extLst>
                  <a:ext uri="{FF2B5EF4-FFF2-40B4-BE49-F238E27FC236}">
                    <a16:creationId xmlns:a16="http://schemas.microsoft.com/office/drawing/2014/main" id="{BECBF041-7AA6-7469-FF96-1B60DAC90EFD}"/>
                  </a:ext>
                </a:extLst>
              </p:cNvPr>
              <p:cNvSpPr/>
              <p:nvPr/>
            </p:nvSpPr>
            <p:spPr>
              <a:xfrm rot="5400000">
                <a:off x="777088" y="3576956"/>
                <a:ext cx="45719" cy="45719"/>
              </a:xfrm>
              <a:prstGeom prst="leftBracket">
                <a:avLst/>
              </a:prstGeom>
              <a:ln w="28575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Left Bracket 53">
                <a:extLst>
                  <a:ext uri="{FF2B5EF4-FFF2-40B4-BE49-F238E27FC236}">
                    <a16:creationId xmlns:a16="http://schemas.microsoft.com/office/drawing/2014/main" id="{B1198A92-3703-8640-9943-D7B3F346B573}"/>
                  </a:ext>
                </a:extLst>
              </p:cNvPr>
              <p:cNvSpPr/>
              <p:nvPr/>
            </p:nvSpPr>
            <p:spPr>
              <a:xfrm rot="5400000">
                <a:off x="898982" y="3573341"/>
                <a:ext cx="45719" cy="45719"/>
              </a:xfrm>
              <a:prstGeom prst="leftBracket">
                <a:avLst/>
              </a:prstGeom>
              <a:ln w="28575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Rectangle: Top Corners Rounded 54">
                <a:extLst>
                  <a:ext uri="{FF2B5EF4-FFF2-40B4-BE49-F238E27FC236}">
                    <a16:creationId xmlns:a16="http://schemas.microsoft.com/office/drawing/2014/main" id="{250D4338-8A0C-2B66-11FB-D294F0FA8165}"/>
                  </a:ext>
                </a:extLst>
              </p:cNvPr>
              <p:cNvSpPr/>
              <p:nvPr/>
            </p:nvSpPr>
            <p:spPr>
              <a:xfrm>
                <a:off x="1092572" y="3775866"/>
                <a:ext cx="117833" cy="271487"/>
              </a:xfrm>
              <a:prstGeom prst="round2SameRect">
                <a:avLst>
                  <a:gd name="adj1" fmla="val 41288"/>
                  <a:gd name="adj2" fmla="val 0"/>
                </a:avLst>
              </a:prstGeom>
              <a:noFill/>
              <a:ln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Hexagon 55">
                <a:extLst>
                  <a:ext uri="{FF2B5EF4-FFF2-40B4-BE49-F238E27FC236}">
                    <a16:creationId xmlns:a16="http://schemas.microsoft.com/office/drawing/2014/main" id="{EE496325-0159-57A5-2BCF-D3D67B2F8289}"/>
                  </a:ext>
                </a:extLst>
              </p:cNvPr>
              <p:cNvSpPr/>
              <p:nvPr/>
            </p:nvSpPr>
            <p:spPr>
              <a:xfrm>
                <a:off x="887028" y="3365168"/>
                <a:ext cx="77273" cy="63832"/>
              </a:xfrm>
              <a:prstGeom prst="hexagon">
                <a:avLst/>
              </a:prstGeom>
              <a:solidFill>
                <a:srgbClr val="008080"/>
              </a:solidFill>
              <a:ln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Hexagon 56">
                <a:extLst>
                  <a:ext uri="{FF2B5EF4-FFF2-40B4-BE49-F238E27FC236}">
                    <a16:creationId xmlns:a16="http://schemas.microsoft.com/office/drawing/2014/main" id="{AA7E3BF1-7880-414E-2214-DE6888E23C65}"/>
                  </a:ext>
                </a:extLst>
              </p:cNvPr>
              <p:cNvSpPr/>
              <p:nvPr/>
            </p:nvSpPr>
            <p:spPr>
              <a:xfrm>
                <a:off x="1112992" y="3365652"/>
                <a:ext cx="77273" cy="63832"/>
              </a:xfrm>
              <a:prstGeom prst="hexagon">
                <a:avLst/>
              </a:prstGeom>
              <a:solidFill>
                <a:srgbClr val="008080"/>
              </a:solidFill>
              <a:ln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329DEBC9-4FD9-EC95-342E-DD5D063231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4301" y="3398673"/>
                <a:ext cx="148691" cy="484"/>
              </a:xfrm>
              <a:prstGeom prst="line">
                <a:avLst/>
              </a:prstGeom>
              <a:ln w="3810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Left Bracket 64">
                <a:extLst>
                  <a:ext uri="{FF2B5EF4-FFF2-40B4-BE49-F238E27FC236}">
                    <a16:creationId xmlns:a16="http://schemas.microsoft.com/office/drawing/2014/main" id="{1F774A5C-8DF1-4C9C-50B9-0B89A0FF6664}"/>
                  </a:ext>
                </a:extLst>
              </p:cNvPr>
              <p:cNvSpPr/>
              <p:nvPr/>
            </p:nvSpPr>
            <p:spPr>
              <a:xfrm rot="5400000">
                <a:off x="1130010" y="3731289"/>
                <a:ext cx="45719" cy="45719"/>
              </a:xfrm>
              <a:prstGeom prst="leftBracket">
                <a:avLst/>
              </a:prstGeom>
              <a:ln w="28575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2132EB68-117E-8DF9-BFEB-E5DE21A7F7D9}"/>
                  </a:ext>
                </a:extLst>
              </p:cNvPr>
              <p:cNvCxnSpPr>
                <a:cxnSpLocks/>
                <a:endCxn id="65" idx="1"/>
              </p:cNvCxnSpPr>
              <p:nvPr/>
            </p:nvCxnSpPr>
            <p:spPr>
              <a:xfrm>
                <a:off x="1151488" y="3434000"/>
                <a:ext cx="1381" cy="297289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604D43BE-997F-54EC-9BFE-EABA83D894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0208" y="3445711"/>
                <a:ext cx="81925" cy="0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635C49E4-64F0-2ACB-3898-86274AC450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0208" y="3482977"/>
                <a:ext cx="81925" cy="0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33B7A9DD-A5A5-2249-D52D-16A37189E4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0208" y="3520243"/>
                <a:ext cx="81925" cy="0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9ECB0889-1E9F-5A92-E7B8-A0A59A7F14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0208" y="3557509"/>
                <a:ext cx="81925" cy="0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ADF47D54-540E-AB5C-A422-EB74A0F1AB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0208" y="3594775"/>
                <a:ext cx="81925" cy="0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2899645A-68B1-36A7-EC89-B76A7A83AE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0208" y="3632041"/>
                <a:ext cx="81925" cy="0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BE2F5B29-968A-1AD4-B511-E634398DA4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0208" y="3669307"/>
                <a:ext cx="81925" cy="0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1CB1E708-3553-60B9-D509-99A8CC8561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0208" y="3706573"/>
                <a:ext cx="81925" cy="0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BF2AC046-F253-1404-6C5C-577E245EA7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2572" y="3944917"/>
                <a:ext cx="112031" cy="0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AF0C9641-5B10-6696-9ADF-4E72FAB0A4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8313" y="3978349"/>
                <a:ext cx="112031" cy="0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C1DD392-1A95-C5C3-E2EB-53372D51BD0A}"/>
              </a:ext>
            </a:extLst>
          </p:cNvPr>
          <p:cNvSpPr txBox="1"/>
          <p:nvPr/>
        </p:nvSpPr>
        <p:spPr>
          <a:xfrm>
            <a:off x="979924" y="2706149"/>
            <a:ext cx="9335205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Thanks</a:t>
            </a:r>
          </a:p>
          <a:p>
            <a:endParaRPr lang="en-GB" sz="360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GB" sz="36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carl.warom@dorsetcouncil.gov.uk</a:t>
            </a:r>
          </a:p>
        </p:txBody>
      </p:sp>
    </p:spTree>
    <p:extLst>
      <p:ext uri="{BB962C8B-B14F-4D97-AF65-F5344CB8AC3E}">
        <p14:creationId xmlns:p14="http://schemas.microsoft.com/office/powerpoint/2010/main" val="410475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B92EE4A-A13B-76DF-0312-56D17C5B28BC}"/>
              </a:ext>
            </a:extLst>
          </p:cNvPr>
          <p:cNvSpPr/>
          <p:nvPr/>
        </p:nvSpPr>
        <p:spPr>
          <a:xfrm>
            <a:off x="0" y="-1"/>
            <a:ext cx="12192000" cy="6332375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6639E63-CEC3-F991-1EB1-A43065D650E9}"/>
              </a:ext>
            </a:extLst>
          </p:cNvPr>
          <p:cNvGrpSpPr/>
          <p:nvPr/>
        </p:nvGrpSpPr>
        <p:grpSpPr>
          <a:xfrm>
            <a:off x="8523602" y="5791421"/>
            <a:ext cx="914400" cy="914400"/>
            <a:chOff x="8948148" y="5756915"/>
            <a:chExt cx="914400" cy="9144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3AAD24F-62D2-71C7-807E-EDAC2C832666}"/>
                </a:ext>
              </a:extLst>
            </p:cNvPr>
            <p:cNvSpPr/>
            <p:nvPr/>
          </p:nvSpPr>
          <p:spPr>
            <a:xfrm>
              <a:off x="8948148" y="5756915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8" name="Graphic 17" descr="Electric Tower outline">
              <a:extLst>
                <a:ext uri="{FF2B5EF4-FFF2-40B4-BE49-F238E27FC236}">
                  <a16:creationId xmlns:a16="http://schemas.microsoft.com/office/drawing/2014/main" id="{6A0C3D13-6DB4-0020-12A5-44FFB4026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019248" y="5828015"/>
              <a:ext cx="772200" cy="772200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BCE34E5-13AA-D340-D1E8-B66212118190}"/>
              </a:ext>
            </a:extLst>
          </p:cNvPr>
          <p:cNvGrpSpPr/>
          <p:nvPr/>
        </p:nvGrpSpPr>
        <p:grpSpPr>
          <a:xfrm>
            <a:off x="10611368" y="5791421"/>
            <a:ext cx="914400" cy="914400"/>
            <a:chOff x="11035914" y="5756915"/>
            <a:chExt cx="914400" cy="9144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0B2E600-538C-2CDD-CC2A-4DAC6678D8BF}"/>
                </a:ext>
              </a:extLst>
            </p:cNvPr>
            <p:cNvSpPr/>
            <p:nvPr/>
          </p:nvSpPr>
          <p:spPr>
            <a:xfrm>
              <a:off x="11035914" y="5756915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Graphic 20" descr="Plugged Unplugged outline">
              <a:extLst>
                <a:ext uri="{FF2B5EF4-FFF2-40B4-BE49-F238E27FC236}">
                  <a16:creationId xmlns:a16="http://schemas.microsoft.com/office/drawing/2014/main" id="{E1D42B6A-BE2B-D308-A446-16A71A5AD4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11076904" y="5812003"/>
              <a:ext cx="804225" cy="804223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F24390B-851B-FC6E-0D08-7A9493533849}"/>
              </a:ext>
            </a:extLst>
          </p:cNvPr>
          <p:cNvGrpSpPr/>
          <p:nvPr/>
        </p:nvGrpSpPr>
        <p:grpSpPr>
          <a:xfrm>
            <a:off x="9567485" y="5791421"/>
            <a:ext cx="914400" cy="914400"/>
            <a:chOff x="9992031" y="5756915"/>
            <a:chExt cx="914400" cy="9144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69050C1-F7D4-054E-F493-4A0204938ABC}"/>
                </a:ext>
              </a:extLst>
            </p:cNvPr>
            <p:cNvSpPr/>
            <p:nvPr/>
          </p:nvSpPr>
          <p:spPr>
            <a:xfrm>
              <a:off x="9992031" y="5756915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F82E60C-E36A-9300-7B25-0F44B3CA4DD5}"/>
                </a:ext>
              </a:extLst>
            </p:cNvPr>
            <p:cNvGrpSpPr/>
            <p:nvPr/>
          </p:nvGrpSpPr>
          <p:grpSpPr>
            <a:xfrm>
              <a:off x="10153404" y="5911985"/>
              <a:ext cx="591653" cy="636453"/>
              <a:chOff x="572587" y="3365168"/>
              <a:chExt cx="637818" cy="682188"/>
            </a:xfrm>
          </p:grpSpPr>
          <p:sp>
            <p:nvSpPr>
              <p:cNvPr id="25" name="Rectangle: Top Corners Rounded 24">
                <a:extLst>
                  <a:ext uri="{FF2B5EF4-FFF2-40B4-BE49-F238E27FC236}">
                    <a16:creationId xmlns:a16="http://schemas.microsoft.com/office/drawing/2014/main" id="{6DD3F14B-1DD1-58A6-FE39-EC8E246FAF8F}"/>
                  </a:ext>
                </a:extLst>
              </p:cNvPr>
              <p:cNvSpPr/>
              <p:nvPr/>
            </p:nvSpPr>
            <p:spPr>
              <a:xfrm>
                <a:off x="572587" y="3626051"/>
                <a:ext cx="444088" cy="421305"/>
              </a:xfrm>
              <a:prstGeom prst="round2SameRect">
                <a:avLst/>
              </a:prstGeom>
              <a:noFill/>
              <a:ln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Rectangle: Top Corners Rounded 25">
                <a:extLst>
                  <a:ext uri="{FF2B5EF4-FFF2-40B4-BE49-F238E27FC236}">
                    <a16:creationId xmlns:a16="http://schemas.microsoft.com/office/drawing/2014/main" id="{A7BFC8A9-3C8D-746B-23F3-B894E428F12A}"/>
                  </a:ext>
                </a:extLst>
              </p:cNvPr>
              <p:cNvSpPr/>
              <p:nvPr/>
            </p:nvSpPr>
            <p:spPr>
              <a:xfrm>
                <a:off x="621028" y="3776405"/>
                <a:ext cx="96714" cy="190828"/>
              </a:xfrm>
              <a:prstGeom prst="round2SameRect">
                <a:avLst>
                  <a:gd name="adj1" fmla="val 41288"/>
                  <a:gd name="adj2" fmla="val 0"/>
                </a:avLst>
              </a:prstGeom>
              <a:noFill/>
              <a:ln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Rectangle: Top Corners Rounded 26">
                <a:extLst>
                  <a:ext uri="{FF2B5EF4-FFF2-40B4-BE49-F238E27FC236}">
                    <a16:creationId xmlns:a16="http://schemas.microsoft.com/office/drawing/2014/main" id="{D3428E79-D5B0-D1E5-6707-55678BF3A9D5}"/>
                  </a:ext>
                </a:extLst>
              </p:cNvPr>
              <p:cNvSpPr/>
              <p:nvPr/>
            </p:nvSpPr>
            <p:spPr>
              <a:xfrm>
                <a:off x="749562" y="3776405"/>
                <a:ext cx="96714" cy="190828"/>
              </a:xfrm>
              <a:prstGeom prst="round2SameRect">
                <a:avLst>
                  <a:gd name="adj1" fmla="val 41288"/>
                  <a:gd name="adj2" fmla="val 0"/>
                </a:avLst>
              </a:prstGeom>
              <a:noFill/>
              <a:ln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Rectangle: Top Corners Rounded 27">
                <a:extLst>
                  <a:ext uri="{FF2B5EF4-FFF2-40B4-BE49-F238E27FC236}">
                    <a16:creationId xmlns:a16="http://schemas.microsoft.com/office/drawing/2014/main" id="{80CF4D93-6D52-A2FA-01A1-57899403251A}"/>
                  </a:ext>
                </a:extLst>
              </p:cNvPr>
              <p:cNvSpPr/>
              <p:nvPr/>
            </p:nvSpPr>
            <p:spPr>
              <a:xfrm>
                <a:off x="878096" y="3776405"/>
                <a:ext cx="96714" cy="190828"/>
              </a:xfrm>
              <a:prstGeom prst="round2SameRect">
                <a:avLst>
                  <a:gd name="adj1" fmla="val 41288"/>
                  <a:gd name="adj2" fmla="val 0"/>
                </a:avLst>
              </a:prstGeom>
              <a:noFill/>
              <a:ln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FB314F3-CF78-29FA-74C6-66AE47A58019}"/>
                  </a:ext>
                </a:extLst>
              </p:cNvPr>
              <p:cNvSpPr/>
              <p:nvPr/>
            </p:nvSpPr>
            <p:spPr>
              <a:xfrm>
                <a:off x="618700" y="3922058"/>
                <a:ext cx="96714" cy="45719"/>
              </a:xfrm>
              <a:prstGeom prst="rect">
                <a:avLst/>
              </a:prstGeom>
              <a:solidFill>
                <a:srgbClr val="008080"/>
              </a:solidFill>
              <a:ln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16B4B5E4-74FB-22AC-3C99-46AB0C14F7B5}"/>
                  </a:ext>
                </a:extLst>
              </p:cNvPr>
              <p:cNvSpPr/>
              <p:nvPr/>
            </p:nvSpPr>
            <p:spPr>
              <a:xfrm>
                <a:off x="749805" y="3922058"/>
                <a:ext cx="96714" cy="45719"/>
              </a:xfrm>
              <a:prstGeom prst="rect">
                <a:avLst/>
              </a:prstGeom>
              <a:solidFill>
                <a:srgbClr val="008080"/>
              </a:solidFill>
              <a:ln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85BD489-6362-49A6-6B23-CD146F3260C0}"/>
                  </a:ext>
                </a:extLst>
              </p:cNvPr>
              <p:cNvSpPr/>
              <p:nvPr/>
            </p:nvSpPr>
            <p:spPr>
              <a:xfrm>
                <a:off x="876146" y="3922058"/>
                <a:ext cx="96714" cy="45719"/>
              </a:xfrm>
              <a:prstGeom prst="rect">
                <a:avLst/>
              </a:prstGeom>
              <a:solidFill>
                <a:srgbClr val="008080"/>
              </a:solidFill>
              <a:ln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DA794116-0FC2-0747-6A96-237C83E253AA}"/>
                  </a:ext>
                </a:extLst>
              </p:cNvPr>
              <p:cNvCxnSpPr/>
              <p:nvPr/>
            </p:nvCxnSpPr>
            <p:spPr>
              <a:xfrm>
                <a:off x="572587" y="3978349"/>
                <a:ext cx="444088" cy="0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130115C9-66D2-6D31-FEFA-29B7E4CD4B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5287" y="3660849"/>
                <a:ext cx="418013" cy="0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E69EDBE6-4A4F-896A-5DEC-8461B12E27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3409" y="3660849"/>
                <a:ext cx="0" cy="114128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E8A1C5B-D9F8-FC9F-CC3E-7A19B36971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7777" y="3657662"/>
                <a:ext cx="0" cy="114128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19B78E6C-7A68-3D0E-0FE5-99049C425F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7679" y="3657662"/>
                <a:ext cx="0" cy="114128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2DE3DA99-DC19-9891-0461-B330EE3A08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1821" y="3365168"/>
                <a:ext cx="0" cy="114128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160B617B-7FDE-82DC-983D-1A6F73A4ED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9364" y="3365168"/>
                <a:ext cx="0" cy="114128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8335013E-70FE-2387-345A-269B500184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3733" y="3365168"/>
                <a:ext cx="0" cy="114128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548120F6-3866-3376-D317-884BFE49C785}"/>
                  </a:ext>
                </a:extLst>
              </p:cNvPr>
              <p:cNvSpPr/>
              <p:nvPr/>
            </p:nvSpPr>
            <p:spPr>
              <a:xfrm>
                <a:off x="630237" y="3432175"/>
                <a:ext cx="83582" cy="128045"/>
              </a:xfrm>
              <a:prstGeom prst="roundRect">
                <a:avLst>
                  <a:gd name="adj" fmla="val 33761"/>
                </a:avLst>
              </a:prstGeom>
              <a:solidFill>
                <a:srgbClr val="008080"/>
              </a:solidFill>
              <a:ln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E7355962-4545-8902-C86B-E411D86D8A06}"/>
                  </a:ext>
                </a:extLst>
              </p:cNvPr>
              <p:cNvSpPr/>
              <p:nvPr/>
            </p:nvSpPr>
            <p:spPr>
              <a:xfrm>
                <a:off x="757067" y="3431196"/>
                <a:ext cx="83582" cy="128045"/>
              </a:xfrm>
              <a:prstGeom prst="roundRect">
                <a:avLst>
                  <a:gd name="adj" fmla="val 33761"/>
                </a:avLst>
              </a:prstGeom>
              <a:solidFill>
                <a:srgbClr val="008080"/>
              </a:solidFill>
              <a:ln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75E90F7D-7392-2185-3E32-AA758F68EE99}"/>
                  </a:ext>
                </a:extLst>
              </p:cNvPr>
              <p:cNvSpPr/>
              <p:nvPr/>
            </p:nvSpPr>
            <p:spPr>
              <a:xfrm>
                <a:off x="883897" y="3427042"/>
                <a:ext cx="83582" cy="128045"/>
              </a:xfrm>
              <a:prstGeom prst="roundRect">
                <a:avLst>
                  <a:gd name="adj" fmla="val 33761"/>
                </a:avLst>
              </a:prstGeom>
              <a:solidFill>
                <a:srgbClr val="008080"/>
              </a:solidFill>
              <a:ln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Left Bracket 42">
                <a:extLst>
                  <a:ext uri="{FF2B5EF4-FFF2-40B4-BE49-F238E27FC236}">
                    <a16:creationId xmlns:a16="http://schemas.microsoft.com/office/drawing/2014/main" id="{44540C61-E666-28E1-00F6-DFBB809DE8C1}"/>
                  </a:ext>
                </a:extLst>
              </p:cNvPr>
              <p:cNvSpPr/>
              <p:nvPr/>
            </p:nvSpPr>
            <p:spPr>
              <a:xfrm rot="5400000">
                <a:off x="648114" y="3577223"/>
                <a:ext cx="45719" cy="45719"/>
              </a:xfrm>
              <a:prstGeom prst="leftBracket">
                <a:avLst/>
              </a:prstGeom>
              <a:ln w="28575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Left Bracket 43">
                <a:extLst>
                  <a:ext uri="{FF2B5EF4-FFF2-40B4-BE49-F238E27FC236}">
                    <a16:creationId xmlns:a16="http://schemas.microsoft.com/office/drawing/2014/main" id="{E3038EE3-241C-BE09-84BA-0889AFDCE5E5}"/>
                  </a:ext>
                </a:extLst>
              </p:cNvPr>
              <p:cNvSpPr/>
              <p:nvPr/>
            </p:nvSpPr>
            <p:spPr>
              <a:xfrm rot="5400000">
                <a:off x="777088" y="3576956"/>
                <a:ext cx="45719" cy="45719"/>
              </a:xfrm>
              <a:prstGeom prst="leftBracket">
                <a:avLst/>
              </a:prstGeom>
              <a:ln w="28575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Left Bracket 44">
                <a:extLst>
                  <a:ext uri="{FF2B5EF4-FFF2-40B4-BE49-F238E27FC236}">
                    <a16:creationId xmlns:a16="http://schemas.microsoft.com/office/drawing/2014/main" id="{2DC92847-5A3C-986F-4634-A90FE245DC35}"/>
                  </a:ext>
                </a:extLst>
              </p:cNvPr>
              <p:cNvSpPr/>
              <p:nvPr/>
            </p:nvSpPr>
            <p:spPr>
              <a:xfrm rot="5400000">
                <a:off x="898982" y="3573341"/>
                <a:ext cx="45719" cy="45719"/>
              </a:xfrm>
              <a:prstGeom prst="leftBracket">
                <a:avLst/>
              </a:prstGeom>
              <a:ln w="28575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Rectangle: Top Corners Rounded 45">
                <a:extLst>
                  <a:ext uri="{FF2B5EF4-FFF2-40B4-BE49-F238E27FC236}">
                    <a16:creationId xmlns:a16="http://schemas.microsoft.com/office/drawing/2014/main" id="{03924ED7-E3FE-D1D2-E576-8B31FEEDD6F5}"/>
                  </a:ext>
                </a:extLst>
              </p:cNvPr>
              <p:cNvSpPr/>
              <p:nvPr/>
            </p:nvSpPr>
            <p:spPr>
              <a:xfrm>
                <a:off x="1092572" y="3775866"/>
                <a:ext cx="117833" cy="271487"/>
              </a:xfrm>
              <a:prstGeom prst="round2SameRect">
                <a:avLst>
                  <a:gd name="adj1" fmla="val 41288"/>
                  <a:gd name="adj2" fmla="val 0"/>
                </a:avLst>
              </a:prstGeom>
              <a:noFill/>
              <a:ln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Hexagon 46">
                <a:extLst>
                  <a:ext uri="{FF2B5EF4-FFF2-40B4-BE49-F238E27FC236}">
                    <a16:creationId xmlns:a16="http://schemas.microsoft.com/office/drawing/2014/main" id="{69C0247A-BFF8-06F5-3AAF-73216E0F3A6B}"/>
                  </a:ext>
                </a:extLst>
              </p:cNvPr>
              <p:cNvSpPr/>
              <p:nvPr/>
            </p:nvSpPr>
            <p:spPr>
              <a:xfrm>
                <a:off x="887028" y="3365168"/>
                <a:ext cx="77273" cy="63832"/>
              </a:xfrm>
              <a:prstGeom prst="hexagon">
                <a:avLst/>
              </a:prstGeom>
              <a:solidFill>
                <a:srgbClr val="008080"/>
              </a:solidFill>
              <a:ln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Hexagon 47">
                <a:extLst>
                  <a:ext uri="{FF2B5EF4-FFF2-40B4-BE49-F238E27FC236}">
                    <a16:creationId xmlns:a16="http://schemas.microsoft.com/office/drawing/2014/main" id="{63F38517-B7FA-918B-D553-E74462D81CB8}"/>
                  </a:ext>
                </a:extLst>
              </p:cNvPr>
              <p:cNvSpPr/>
              <p:nvPr/>
            </p:nvSpPr>
            <p:spPr>
              <a:xfrm>
                <a:off x="1112992" y="3365652"/>
                <a:ext cx="77273" cy="63832"/>
              </a:xfrm>
              <a:prstGeom prst="hexagon">
                <a:avLst/>
              </a:prstGeom>
              <a:solidFill>
                <a:srgbClr val="008080"/>
              </a:solidFill>
              <a:ln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9D496B94-0DAA-80BD-52A8-7A69E26CE1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4301" y="3398673"/>
                <a:ext cx="148691" cy="484"/>
              </a:xfrm>
              <a:prstGeom prst="line">
                <a:avLst/>
              </a:prstGeom>
              <a:ln w="3810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Left Bracket 49">
                <a:extLst>
                  <a:ext uri="{FF2B5EF4-FFF2-40B4-BE49-F238E27FC236}">
                    <a16:creationId xmlns:a16="http://schemas.microsoft.com/office/drawing/2014/main" id="{34051A93-CD2D-D500-8448-61505D702934}"/>
                  </a:ext>
                </a:extLst>
              </p:cNvPr>
              <p:cNvSpPr/>
              <p:nvPr/>
            </p:nvSpPr>
            <p:spPr>
              <a:xfrm rot="5400000">
                <a:off x="1130010" y="3731289"/>
                <a:ext cx="45719" cy="45719"/>
              </a:xfrm>
              <a:prstGeom prst="leftBracket">
                <a:avLst/>
              </a:prstGeom>
              <a:ln w="28575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4C7CBA78-A451-C349-C813-D54D82FEFF77}"/>
                  </a:ext>
                </a:extLst>
              </p:cNvPr>
              <p:cNvCxnSpPr>
                <a:cxnSpLocks/>
                <a:endCxn id="50" idx="1"/>
              </p:cNvCxnSpPr>
              <p:nvPr/>
            </p:nvCxnSpPr>
            <p:spPr>
              <a:xfrm>
                <a:off x="1151488" y="3434000"/>
                <a:ext cx="1381" cy="297289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8C81604C-07D3-9A18-A9F7-1C7FB97492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0208" y="3445711"/>
                <a:ext cx="81925" cy="0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4245D388-E0DF-3B59-FCCB-3365C870DF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0208" y="3482977"/>
                <a:ext cx="81925" cy="0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C481230F-DF09-75E0-D8D6-D516E28937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0208" y="3520243"/>
                <a:ext cx="81925" cy="0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970455AD-66BB-FC29-CC16-91C2ADA514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0208" y="3557509"/>
                <a:ext cx="81925" cy="0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5C8ADD2C-69C0-A7E7-CB20-A06212D805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0208" y="3594775"/>
                <a:ext cx="81925" cy="0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3C13883C-5B40-EC02-BDE5-AE34E8D071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0208" y="3632041"/>
                <a:ext cx="81925" cy="0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9B95CC7A-B0E6-CEAA-8322-072C187819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0208" y="3669307"/>
                <a:ext cx="81925" cy="0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BAED49F5-20A2-8647-B0A8-6ED5F602E4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0208" y="3706573"/>
                <a:ext cx="81925" cy="0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EF327DDA-94D5-DA1D-398A-25AD3FE5D5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2572" y="3944917"/>
                <a:ext cx="112031" cy="0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8FB02FB2-E5F0-6C83-B03D-684BA00FAA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8313" y="3978349"/>
                <a:ext cx="112031" cy="0"/>
              </a:xfrm>
              <a:prstGeom prst="line">
                <a:avLst/>
              </a:prstGeom>
              <a:ln w="19050">
                <a:solidFill>
                  <a:srgbClr val="0080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95880F2-E477-EBB0-14A3-D998A37F18D8}"/>
              </a:ext>
            </a:extLst>
          </p:cNvPr>
          <p:cNvSpPr txBox="1"/>
          <p:nvPr/>
        </p:nvSpPr>
        <p:spPr>
          <a:xfrm>
            <a:off x="1134389" y="3105834"/>
            <a:ext cx="933520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1. Structure of the process</a:t>
            </a:r>
          </a:p>
        </p:txBody>
      </p:sp>
      <p:pic>
        <p:nvPicPr>
          <p:cNvPr id="10" name="Picture 9" descr="A green logo with text&#10;&#10;Description automatically generated">
            <a:extLst>
              <a:ext uri="{FF2B5EF4-FFF2-40B4-BE49-F238E27FC236}">
                <a16:creationId xmlns:a16="http://schemas.microsoft.com/office/drawing/2014/main" id="{2FFDF6B8-5679-2647-8615-E7F162125FF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605" y="163303"/>
            <a:ext cx="1294470" cy="55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8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112">
            <a:extLst>
              <a:ext uri="{FF2B5EF4-FFF2-40B4-BE49-F238E27FC236}">
                <a16:creationId xmlns:a16="http://schemas.microsoft.com/office/drawing/2014/main" id="{F00B2ACD-8481-4111-B61C-1DDE68AB67D2}"/>
              </a:ext>
            </a:extLst>
          </p:cNvPr>
          <p:cNvSpPr/>
          <p:nvPr/>
        </p:nvSpPr>
        <p:spPr>
          <a:xfrm>
            <a:off x="0" y="0"/>
            <a:ext cx="12192000" cy="884921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A9BF6A-AF75-76C0-DEA1-B8B8A87E4F74}"/>
              </a:ext>
            </a:extLst>
          </p:cNvPr>
          <p:cNvSpPr txBox="1"/>
          <p:nvPr/>
        </p:nvSpPr>
        <p:spPr>
          <a:xfrm>
            <a:off x="148347" y="138129"/>
            <a:ext cx="88594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Structure of the process</a:t>
            </a:r>
          </a:p>
        </p:txBody>
      </p:sp>
      <p:sp>
        <p:nvSpPr>
          <p:cNvPr id="1080" name="Rectangle 1079">
            <a:extLst>
              <a:ext uri="{FF2B5EF4-FFF2-40B4-BE49-F238E27FC236}">
                <a16:creationId xmlns:a16="http://schemas.microsoft.com/office/drawing/2014/main" id="{078BDBB4-84CE-DBA3-DC54-225E5B9D3498}"/>
              </a:ext>
            </a:extLst>
          </p:cNvPr>
          <p:cNvSpPr/>
          <p:nvPr/>
        </p:nvSpPr>
        <p:spPr>
          <a:xfrm>
            <a:off x="0" y="6459369"/>
            <a:ext cx="12192000" cy="404761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80" name="Group 1379">
            <a:extLst>
              <a:ext uri="{FF2B5EF4-FFF2-40B4-BE49-F238E27FC236}">
                <a16:creationId xmlns:a16="http://schemas.microsoft.com/office/drawing/2014/main" id="{BAA1368F-61BF-77CB-A7D3-9552527B81E8}"/>
              </a:ext>
            </a:extLst>
          </p:cNvPr>
          <p:cNvGrpSpPr/>
          <p:nvPr/>
        </p:nvGrpSpPr>
        <p:grpSpPr>
          <a:xfrm>
            <a:off x="11097683" y="6513554"/>
            <a:ext cx="1011528" cy="296390"/>
            <a:chOff x="11097683" y="6513554"/>
            <a:chExt cx="1011528" cy="296390"/>
          </a:xfrm>
        </p:grpSpPr>
        <p:sp>
          <p:nvSpPr>
            <p:cNvPr id="1082" name="Oval 1081">
              <a:extLst>
                <a:ext uri="{FF2B5EF4-FFF2-40B4-BE49-F238E27FC236}">
                  <a16:creationId xmlns:a16="http://schemas.microsoft.com/office/drawing/2014/main" id="{C45B63B2-3090-C319-5AD1-E25DDD631276}"/>
                </a:ext>
              </a:extLst>
            </p:cNvPr>
            <p:cNvSpPr/>
            <p:nvPr/>
          </p:nvSpPr>
          <p:spPr>
            <a:xfrm>
              <a:off x="11097683" y="6513554"/>
              <a:ext cx="308091" cy="2944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4" name="Oval 1083">
              <a:extLst>
                <a:ext uri="{FF2B5EF4-FFF2-40B4-BE49-F238E27FC236}">
                  <a16:creationId xmlns:a16="http://schemas.microsoft.com/office/drawing/2014/main" id="{0E17DC78-E0CC-E450-B4B6-AC52B1CBF500}"/>
                </a:ext>
              </a:extLst>
            </p:cNvPr>
            <p:cNvSpPr/>
            <p:nvPr/>
          </p:nvSpPr>
          <p:spPr>
            <a:xfrm>
              <a:off x="11801120" y="6513554"/>
              <a:ext cx="308091" cy="2944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85" name="Graphic 1084" descr="Electric Tower outline">
              <a:extLst>
                <a:ext uri="{FF2B5EF4-FFF2-40B4-BE49-F238E27FC236}">
                  <a16:creationId xmlns:a16="http://schemas.microsoft.com/office/drawing/2014/main" id="{3AA45023-0673-FD4B-F104-F2470A584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121639" y="6536451"/>
              <a:ext cx="260179" cy="248684"/>
            </a:xfrm>
            <a:prstGeom prst="rect">
              <a:avLst/>
            </a:prstGeom>
          </p:spPr>
        </p:pic>
        <p:pic>
          <p:nvPicPr>
            <p:cNvPr id="1086" name="Graphic 1085" descr="Plugged Unplugged outline">
              <a:extLst>
                <a:ext uri="{FF2B5EF4-FFF2-40B4-BE49-F238E27FC236}">
                  <a16:creationId xmlns:a16="http://schemas.microsoft.com/office/drawing/2014/main" id="{A0D770C6-ACB2-5982-4988-94B3E0D11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11816642" y="6545140"/>
              <a:ext cx="277046" cy="264804"/>
            </a:xfrm>
            <a:prstGeom prst="rect">
              <a:avLst/>
            </a:prstGeom>
          </p:spPr>
        </p:pic>
        <p:grpSp>
          <p:nvGrpSpPr>
            <p:cNvPr id="1379" name="Group 1378">
              <a:extLst>
                <a:ext uri="{FF2B5EF4-FFF2-40B4-BE49-F238E27FC236}">
                  <a16:creationId xmlns:a16="http://schemas.microsoft.com/office/drawing/2014/main" id="{0B6F3B84-277D-3FC3-82DF-BE65F2B3C97B}"/>
                </a:ext>
              </a:extLst>
            </p:cNvPr>
            <p:cNvGrpSpPr/>
            <p:nvPr/>
          </p:nvGrpSpPr>
          <p:grpSpPr>
            <a:xfrm>
              <a:off x="11449401" y="6513554"/>
              <a:ext cx="308091" cy="294479"/>
              <a:chOff x="11449401" y="6513554"/>
              <a:chExt cx="308091" cy="294479"/>
            </a:xfrm>
          </p:grpSpPr>
          <p:sp>
            <p:nvSpPr>
              <p:cNvPr id="1083" name="Oval 1082">
                <a:extLst>
                  <a:ext uri="{FF2B5EF4-FFF2-40B4-BE49-F238E27FC236}">
                    <a16:creationId xmlns:a16="http://schemas.microsoft.com/office/drawing/2014/main" id="{5A821A81-0FCB-EEF6-0CCC-CB6014217ECC}"/>
                  </a:ext>
                </a:extLst>
              </p:cNvPr>
              <p:cNvSpPr/>
              <p:nvPr/>
            </p:nvSpPr>
            <p:spPr>
              <a:xfrm>
                <a:off x="11449401" y="6513554"/>
                <a:ext cx="308091" cy="2944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378" name="Picture 1377">
                <a:extLst>
                  <a:ext uri="{FF2B5EF4-FFF2-40B4-BE49-F238E27FC236}">
                    <a16:creationId xmlns:a16="http://schemas.microsoft.com/office/drawing/2014/main" id="{122D4072-5D9D-7948-9936-2EFA256A14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1500649" y="6548617"/>
                <a:ext cx="205593" cy="216373"/>
              </a:xfrm>
              <a:prstGeom prst="rect">
                <a:avLst/>
              </a:prstGeom>
            </p:spPr>
          </p:pic>
        </p:grpSp>
      </p:grpSp>
      <p:pic>
        <p:nvPicPr>
          <p:cNvPr id="1381" name="Picture 1380" descr="A green logo with text&#10;&#10;Description automatically generated">
            <a:extLst>
              <a:ext uri="{FF2B5EF4-FFF2-40B4-BE49-F238E27FC236}">
                <a16:creationId xmlns:a16="http://schemas.microsoft.com/office/drawing/2014/main" id="{97D87714-2992-B0CA-0E12-6819B8A97BF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605" y="163303"/>
            <a:ext cx="1294470" cy="551688"/>
          </a:xfrm>
          <a:prstGeom prst="rect">
            <a:avLst/>
          </a:prstGeom>
        </p:spPr>
      </p:pic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8F5F9D77-C694-2FF3-18E7-268BC7A760D6}"/>
              </a:ext>
            </a:extLst>
          </p:cNvPr>
          <p:cNvSpPr/>
          <p:nvPr/>
        </p:nvSpPr>
        <p:spPr>
          <a:xfrm>
            <a:off x="2470777" y="3931186"/>
            <a:ext cx="2595025" cy="1243675"/>
          </a:xfrm>
          <a:prstGeom prst="chevron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FDF31F0D-FB16-1FAF-C8A1-639B9EFAB129}"/>
              </a:ext>
            </a:extLst>
          </p:cNvPr>
          <p:cNvSpPr/>
          <p:nvPr/>
        </p:nvSpPr>
        <p:spPr>
          <a:xfrm>
            <a:off x="4777465" y="3931185"/>
            <a:ext cx="2595025" cy="1243675"/>
          </a:xfrm>
          <a:prstGeom prst="chevron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1DDD82E9-0997-0EF9-34B9-DBDFC33C79C3}"/>
              </a:ext>
            </a:extLst>
          </p:cNvPr>
          <p:cNvSpPr/>
          <p:nvPr/>
        </p:nvSpPr>
        <p:spPr>
          <a:xfrm>
            <a:off x="7084154" y="3931184"/>
            <a:ext cx="2595025" cy="1243675"/>
          </a:xfrm>
          <a:prstGeom prst="chevron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Arrow: Chevron 20">
            <a:extLst>
              <a:ext uri="{FF2B5EF4-FFF2-40B4-BE49-F238E27FC236}">
                <a16:creationId xmlns:a16="http://schemas.microsoft.com/office/drawing/2014/main" id="{D3EC90D2-8FDE-50CB-EBE3-DF99398B4559}"/>
              </a:ext>
            </a:extLst>
          </p:cNvPr>
          <p:cNvSpPr/>
          <p:nvPr/>
        </p:nvSpPr>
        <p:spPr>
          <a:xfrm>
            <a:off x="9390843" y="3931183"/>
            <a:ext cx="2595025" cy="1243675"/>
          </a:xfrm>
          <a:prstGeom prst="chevron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Arrow: Pentagon 22">
            <a:extLst>
              <a:ext uri="{FF2B5EF4-FFF2-40B4-BE49-F238E27FC236}">
                <a16:creationId xmlns:a16="http://schemas.microsoft.com/office/drawing/2014/main" id="{2AC6AF85-9D4D-8C41-AEE9-099EE3E71912}"/>
              </a:ext>
            </a:extLst>
          </p:cNvPr>
          <p:cNvSpPr/>
          <p:nvPr/>
        </p:nvSpPr>
        <p:spPr>
          <a:xfrm>
            <a:off x="202141" y="3926911"/>
            <a:ext cx="2595025" cy="1243675"/>
          </a:xfrm>
          <a:prstGeom prst="homePlate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1087E15-BC27-88F7-CBA9-4EEAD16362CB}"/>
              </a:ext>
            </a:extLst>
          </p:cNvPr>
          <p:cNvSpPr txBox="1"/>
          <p:nvPr/>
        </p:nvSpPr>
        <p:spPr>
          <a:xfrm>
            <a:off x="202141" y="4118247"/>
            <a:ext cx="233135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1:</a:t>
            </a:r>
          </a:p>
          <a:p>
            <a:pPr lvl="0"/>
            <a:r>
              <a:rPr lang="en-GB" sz="1600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Introductory </a:t>
            </a:r>
          </a:p>
          <a:p>
            <a:pPr lvl="0"/>
            <a:r>
              <a:rPr lang="en-GB" sz="1600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background briefing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D0B2CE9-C91F-9365-93F4-1430AAA83584}"/>
              </a:ext>
            </a:extLst>
          </p:cNvPr>
          <p:cNvSpPr txBox="1"/>
          <p:nvPr/>
        </p:nvSpPr>
        <p:spPr>
          <a:xfrm>
            <a:off x="3034493" y="3995136"/>
            <a:ext cx="17429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2:</a:t>
            </a:r>
          </a:p>
          <a:p>
            <a:pPr lvl="0"/>
            <a:r>
              <a:rPr lang="en-GB" sz="1600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Info gathering with council officers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6E28361-2AFF-1B20-AE09-5D309E5DE79D}"/>
              </a:ext>
            </a:extLst>
          </p:cNvPr>
          <p:cNvSpPr txBox="1"/>
          <p:nvPr/>
        </p:nvSpPr>
        <p:spPr>
          <a:xfrm>
            <a:off x="5379234" y="3995136"/>
            <a:ext cx="17429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3:</a:t>
            </a:r>
          </a:p>
          <a:p>
            <a:pPr lvl="0"/>
            <a:r>
              <a:rPr lang="en-GB" sz="1600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Info gathering with local stakeholders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CC04DA3-159D-BD94-C4B8-3B6ECDD21CFB}"/>
              </a:ext>
            </a:extLst>
          </p:cNvPr>
          <p:cNvSpPr txBox="1"/>
          <p:nvPr/>
        </p:nvSpPr>
        <p:spPr>
          <a:xfrm>
            <a:off x="7699146" y="3995136"/>
            <a:ext cx="17429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4:</a:t>
            </a:r>
          </a:p>
          <a:p>
            <a:pPr lvl="0"/>
            <a:r>
              <a:rPr lang="en-GB" sz="1600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Info gathering with local stakeholders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E7DF0C1-F24D-BA9D-7D78-03925DA24E3F}"/>
              </a:ext>
            </a:extLst>
          </p:cNvPr>
          <p:cNvSpPr txBox="1"/>
          <p:nvPr/>
        </p:nvSpPr>
        <p:spPr>
          <a:xfrm>
            <a:off x="10014519" y="3995136"/>
            <a:ext cx="19175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5:</a:t>
            </a:r>
          </a:p>
          <a:p>
            <a:pPr lvl="0"/>
            <a:r>
              <a:rPr lang="en-GB" sz="1600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Review, recommendations &amp; next steps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E2E07DB-4377-1023-8005-13F9B338AFFF}"/>
              </a:ext>
            </a:extLst>
          </p:cNvPr>
          <p:cNvSpPr txBox="1"/>
          <p:nvPr/>
        </p:nvSpPr>
        <p:spPr>
          <a:xfrm>
            <a:off x="462724" y="5297643"/>
            <a:ext cx="1277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rgbClr val="008080"/>
                </a:solidFill>
              </a:rPr>
              <a:t>2hrs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45A9410-EF5C-4634-BFC6-A2D188F776A3}"/>
              </a:ext>
            </a:extLst>
          </p:cNvPr>
          <p:cNvSpPr txBox="1"/>
          <p:nvPr/>
        </p:nvSpPr>
        <p:spPr>
          <a:xfrm>
            <a:off x="2926524" y="5297643"/>
            <a:ext cx="1277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rgbClr val="008080"/>
                </a:solidFill>
              </a:rPr>
              <a:t>2hrs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222767C-FCF1-17BC-E3E7-305BB0302F71}"/>
              </a:ext>
            </a:extLst>
          </p:cNvPr>
          <p:cNvSpPr txBox="1"/>
          <p:nvPr/>
        </p:nvSpPr>
        <p:spPr>
          <a:xfrm>
            <a:off x="5390324" y="5297643"/>
            <a:ext cx="1277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rgbClr val="008080"/>
                </a:solidFill>
              </a:rPr>
              <a:t>4hrs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821DC42-917E-E935-E423-3BDA142F013D}"/>
              </a:ext>
            </a:extLst>
          </p:cNvPr>
          <p:cNvSpPr txBox="1"/>
          <p:nvPr/>
        </p:nvSpPr>
        <p:spPr>
          <a:xfrm>
            <a:off x="7701724" y="5297643"/>
            <a:ext cx="1277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rgbClr val="008080"/>
                </a:solidFill>
              </a:rPr>
              <a:t>2hrs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27F88F6-514A-9F14-818F-7B0B88BB887A}"/>
              </a:ext>
            </a:extLst>
          </p:cNvPr>
          <p:cNvSpPr txBox="1"/>
          <p:nvPr/>
        </p:nvSpPr>
        <p:spPr>
          <a:xfrm>
            <a:off x="10063924" y="5297643"/>
            <a:ext cx="1277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rgbClr val="008080"/>
                </a:solidFill>
              </a:rPr>
              <a:t>2hrs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460CAF-9174-40AA-399D-6101D8C584F0}"/>
              </a:ext>
            </a:extLst>
          </p:cNvPr>
          <p:cNvSpPr txBox="1"/>
          <p:nvPr/>
        </p:nvSpPr>
        <p:spPr>
          <a:xfrm>
            <a:off x="322927" y="1111586"/>
            <a:ext cx="5773074" cy="2308324"/>
          </a:xfrm>
          <a:prstGeom prst="rect">
            <a:avLst/>
          </a:prstGeom>
          <a:solidFill>
            <a:srgbClr val="CBDDE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>
                <a:solidFill>
                  <a:srgbClr val="008080"/>
                </a:solidFill>
              </a:rPr>
              <a:t>Who?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rgbClr val="008080"/>
                </a:solidFill>
              </a:rPr>
              <a:t>8 member, cross-party</a:t>
            </a:r>
            <a:r>
              <a:rPr lang="en-GB" sz="2400">
                <a:solidFill>
                  <a:srgbClr val="008080"/>
                </a:solidFill>
              </a:rPr>
              <a:t>, scrutiny task &amp; finish group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008080"/>
                </a:solidFill>
              </a:rPr>
              <a:t>Supported by </a:t>
            </a:r>
            <a:r>
              <a:rPr lang="en-GB" sz="2400" b="1">
                <a:solidFill>
                  <a:srgbClr val="008080"/>
                </a:solidFill>
              </a:rPr>
              <a:t>1x officer and 2x Corporate Directors</a:t>
            </a:r>
            <a:r>
              <a:rPr lang="en-GB" sz="2400">
                <a:solidFill>
                  <a:srgbClr val="008080"/>
                </a:solidFill>
              </a:rPr>
              <a:t> (for Sustainability, and for Planning &amp; </a:t>
            </a:r>
            <a:r>
              <a:rPr lang="en-GB" sz="2400" err="1">
                <a:solidFill>
                  <a:srgbClr val="008080"/>
                </a:solidFill>
              </a:rPr>
              <a:t>Ec</a:t>
            </a:r>
            <a:r>
              <a:rPr lang="en-GB" sz="2400">
                <a:solidFill>
                  <a:srgbClr val="008080"/>
                </a:solidFill>
              </a:rPr>
              <a:t> Growth)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9F2055-1B4E-3A5B-2080-49A672675C54}"/>
              </a:ext>
            </a:extLst>
          </p:cNvPr>
          <p:cNvSpPr txBox="1"/>
          <p:nvPr/>
        </p:nvSpPr>
        <p:spPr>
          <a:xfrm>
            <a:off x="6341637" y="1111586"/>
            <a:ext cx="5415855" cy="2308324"/>
          </a:xfrm>
          <a:prstGeom prst="rect">
            <a:avLst/>
          </a:prstGeom>
          <a:solidFill>
            <a:srgbClr val="CBDDE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>
                <a:solidFill>
                  <a:srgbClr val="008080"/>
                </a:solidFill>
              </a:rPr>
              <a:t>How?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rgbClr val="008080"/>
                </a:solidFill>
              </a:rPr>
              <a:t>5 sessions totalling 12hrs</a:t>
            </a:r>
            <a:r>
              <a:rPr lang="en-GB" sz="2400">
                <a:solidFill>
                  <a:srgbClr val="008080"/>
                </a:solidFill>
              </a:rPr>
              <a:t> (and a bit)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rgbClr val="008080"/>
                </a:solidFill>
              </a:rPr>
              <a:t>Spread over 5 days</a:t>
            </a:r>
            <a:r>
              <a:rPr lang="en-GB" sz="2400">
                <a:solidFill>
                  <a:srgbClr val="008080"/>
                </a:solidFill>
              </a:rPr>
              <a:t> across Oct 23 to Jan 24 – but you could condense this into a much shorter timeframe if you wanted to.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CF7DE8-9F59-747E-D786-60F2FCA69EFE}"/>
              </a:ext>
            </a:extLst>
          </p:cNvPr>
          <p:cNvSpPr txBox="1"/>
          <p:nvPr/>
        </p:nvSpPr>
        <p:spPr>
          <a:xfrm>
            <a:off x="2998830" y="5859912"/>
            <a:ext cx="89563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/>
              <a:t>*The first four sessions did overrun by 30min to 1hr</a:t>
            </a:r>
          </a:p>
        </p:txBody>
      </p:sp>
    </p:spTree>
    <p:extLst>
      <p:ext uri="{BB962C8B-B14F-4D97-AF65-F5344CB8AC3E}">
        <p14:creationId xmlns:p14="http://schemas.microsoft.com/office/powerpoint/2010/main" val="195969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7FF2956-6318-9206-6980-4CF2A1D5E7DF}"/>
              </a:ext>
            </a:extLst>
          </p:cNvPr>
          <p:cNvCxnSpPr>
            <a:cxnSpLocks/>
            <a:stCxn id="23" idx="2"/>
            <a:endCxn id="53" idx="0"/>
          </p:cNvCxnSpPr>
          <p:nvPr/>
        </p:nvCxnSpPr>
        <p:spPr>
          <a:xfrm>
            <a:off x="1405623" y="1387552"/>
            <a:ext cx="3543" cy="4208238"/>
          </a:xfrm>
          <a:prstGeom prst="line">
            <a:avLst/>
          </a:prstGeom>
          <a:ln>
            <a:solidFill>
              <a:srgbClr val="00808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Rectangle 112">
            <a:extLst>
              <a:ext uri="{FF2B5EF4-FFF2-40B4-BE49-F238E27FC236}">
                <a16:creationId xmlns:a16="http://schemas.microsoft.com/office/drawing/2014/main" id="{F00B2ACD-8481-4111-B61C-1DDE68AB67D2}"/>
              </a:ext>
            </a:extLst>
          </p:cNvPr>
          <p:cNvSpPr/>
          <p:nvPr/>
        </p:nvSpPr>
        <p:spPr>
          <a:xfrm>
            <a:off x="0" y="0"/>
            <a:ext cx="12192000" cy="884921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A9BF6A-AF75-76C0-DEA1-B8B8A87E4F74}"/>
              </a:ext>
            </a:extLst>
          </p:cNvPr>
          <p:cNvSpPr txBox="1"/>
          <p:nvPr/>
        </p:nvSpPr>
        <p:spPr>
          <a:xfrm>
            <a:off x="148347" y="138129"/>
            <a:ext cx="88594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Structure of the process</a:t>
            </a:r>
          </a:p>
        </p:txBody>
      </p:sp>
      <p:sp>
        <p:nvSpPr>
          <p:cNvPr id="1080" name="Rectangle 1079">
            <a:extLst>
              <a:ext uri="{FF2B5EF4-FFF2-40B4-BE49-F238E27FC236}">
                <a16:creationId xmlns:a16="http://schemas.microsoft.com/office/drawing/2014/main" id="{078BDBB4-84CE-DBA3-DC54-225E5B9D3498}"/>
              </a:ext>
            </a:extLst>
          </p:cNvPr>
          <p:cNvSpPr/>
          <p:nvPr/>
        </p:nvSpPr>
        <p:spPr>
          <a:xfrm>
            <a:off x="0" y="6459369"/>
            <a:ext cx="12192000" cy="404761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80" name="Group 1379">
            <a:extLst>
              <a:ext uri="{FF2B5EF4-FFF2-40B4-BE49-F238E27FC236}">
                <a16:creationId xmlns:a16="http://schemas.microsoft.com/office/drawing/2014/main" id="{BAA1368F-61BF-77CB-A7D3-9552527B81E8}"/>
              </a:ext>
            </a:extLst>
          </p:cNvPr>
          <p:cNvGrpSpPr/>
          <p:nvPr/>
        </p:nvGrpSpPr>
        <p:grpSpPr>
          <a:xfrm>
            <a:off x="11097683" y="6513554"/>
            <a:ext cx="1011528" cy="296390"/>
            <a:chOff x="11097683" y="6513554"/>
            <a:chExt cx="1011528" cy="296390"/>
          </a:xfrm>
        </p:grpSpPr>
        <p:sp>
          <p:nvSpPr>
            <p:cNvPr id="1082" name="Oval 1081">
              <a:extLst>
                <a:ext uri="{FF2B5EF4-FFF2-40B4-BE49-F238E27FC236}">
                  <a16:creationId xmlns:a16="http://schemas.microsoft.com/office/drawing/2014/main" id="{C45B63B2-3090-C319-5AD1-E25DDD631276}"/>
                </a:ext>
              </a:extLst>
            </p:cNvPr>
            <p:cNvSpPr/>
            <p:nvPr/>
          </p:nvSpPr>
          <p:spPr>
            <a:xfrm>
              <a:off x="11097683" y="6513554"/>
              <a:ext cx="308091" cy="2944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4" name="Oval 1083">
              <a:extLst>
                <a:ext uri="{FF2B5EF4-FFF2-40B4-BE49-F238E27FC236}">
                  <a16:creationId xmlns:a16="http://schemas.microsoft.com/office/drawing/2014/main" id="{0E17DC78-E0CC-E450-B4B6-AC52B1CBF500}"/>
                </a:ext>
              </a:extLst>
            </p:cNvPr>
            <p:cNvSpPr/>
            <p:nvPr/>
          </p:nvSpPr>
          <p:spPr>
            <a:xfrm>
              <a:off x="11801120" y="6513554"/>
              <a:ext cx="308091" cy="2944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85" name="Graphic 1084" descr="Electric Tower outline">
              <a:extLst>
                <a:ext uri="{FF2B5EF4-FFF2-40B4-BE49-F238E27FC236}">
                  <a16:creationId xmlns:a16="http://schemas.microsoft.com/office/drawing/2014/main" id="{3AA45023-0673-FD4B-F104-F2470A584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121639" y="6536451"/>
              <a:ext cx="260179" cy="248684"/>
            </a:xfrm>
            <a:prstGeom prst="rect">
              <a:avLst/>
            </a:prstGeom>
          </p:spPr>
        </p:pic>
        <p:pic>
          <p:nvPicPr>
            <p:cNvPr id="1086" name="Graphic 1085" descr="Plugged Unplugged outline">
              <a:extLst>
                <a:ext uri="{FF2B5EF4-FFF2-40B4-BE49-F238E27FC236}">
                  <a16:creationId xmlns:a16="http://schemas.microsoft.com/office/drawing/2014/main" id="{A0D770C6-ACB2-5982-4988-94B3E0D11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11816642" y="6545140"/>
              <a:ext cx="277046" cy="264804"/>
            </a:xfrm>
            <a:prstGeom prst="rect">
              <a:avLst/>
            </a:prstGeom>
          </p:spPr>
        </p:pic>
        <p:grpSp>
          <p:nvGrpSpPr>
            <p:cNvPr id="1379" name="Group 1378">
              <a:extLst>
                <a:ext uri="{FF2B5EF4-FFF2-40B4-BE49-F238E27FC236}">
                  <a16:creationId xmlns:a16="http://schemas.microsoft.com/office/drawing/2014/main" id="{0B6F3B84-277D-3FC3-82DF-BE65F2B3C97B}"/>
                </a:ext>
              </a:extLst>
            </p:cNvPr>
            <p:cNvGrpSpPr/>
            <p:nvPr/>
          </p:nvGrpSpPr>
          <p:grpSpPr>
            <a:xfrm>
              <a:off x="11449401" y="6513554"/>
              <a:ext cx="308091" cy="294479"/>
              <a:chOff x="11449401" y="6513554"/>
              <a:chExt cx="308091" cy="294479"/>
            </a:xfrm>
          </p:grpSpPr>
          <p:sp>
            <p:nvSpPr>
              <p:cNvPr id="1083" name="Oval 1082">
                <a:extLst>
                  <a:ext uri="{FF2B5EF4-FFF2-40B4-BE49-F238E27FC236}">
                    <a16:creationId xmlns:a16="http://schemas.microsoft.com/office/drawing/2014/main" id="{5A821A81-0FCB-EEF6-0CCC-CB6014217ECC}"/>
                  </a:ext>
                </a:extLst>
              </p:cNvPr>
              <p:cNvSpPr/>
              <p:nvPr/>
            </p:nvSpPr>
            <p:spPr>
              <a:xfrm>
                <a:off x="11449401" y="6513554"/>
                <a:ext cx="308091" cy="2944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378" name="Picture 1377">
                <a:extLst>
                  <a:ext uri="{FF2B5EF4-FFF2-40B4-BE49-F238E27FC236}">
                    <a16:creationId xmlns:a16="http://schemas.microsoft.com/office/drawing/2014/main" id="{122D4072-5D9D-7948-9936-2EFA256A14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1500649" y="6548617"/>
                <a:ext cx="205593" cy="216373"/>
              </a:xfrm>
              <a:prstGeom prst="rect">
                <a:avLst/>
              </a:prstGeom>
            </p:spPr>
          </p:pic>
        </p:grpSp>
      </p:grpSp>
      <p:pic>
        <p:nvPicPr>
          <p:cNvPr id="1381" name="Picture 1380" descr="A green logo with text&#10;&#10;Description automatically generated">
            <a:extLst>
              <a:ext uri="{FF2B5EF4-FFF2-40B4-BE49-F238E27FC236}">
                <a16:creationId xmlns:a16="http://schemas.microsoft.com/office/drawing/2014/main" id="{97D87714-2992-B0CA-0E12-6819B8A97BF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605" y="163303"/>
            <a:ext cx="1294470" cy="551688"/>
          </a:xfrm>
          <a:prstGeom prst="rect">
            <a:avLst/>
          </a:prstGeom>
        </p:spPr>
      </p:pic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8F5F9D77-C694-2FF3-18E7-268BC7A760D6}"/>
              </a:ext>
            </a:extLst>
          </p:cNvPr>
          <p:cNvSpPr/>
          <p:nvPr/>
        </p:nvSpPr>
        <p:spPr>
          <a:xfrm>
            <a:off x="2470777" y="1011471"/>
            <a:ext cx="2595025" cy="376122"/>
          </a:xfrm>
          <a:prstGeom prst="chevron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FDF31F0D-FB16-1FAF-C8A1-639B9EFAB129}"/>
              </a:ext>
            </a:extLst>
          </p:cNvPr>
          <p:cNvSpPr/>
          <p:nvPr/>
        </p:nvSpPr>
        <p:spPr>
          <a:xfrm>
            <a:off x="4777465" y="1011470"/>
            <a:ext cx="2595025" cy="376122"/>
          </a:xfrm>
          <a:prstGeom prst="chevron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1DDD82E9-0997-0EF9-34B9-DBDFC33C79C3}"/>
              </a:ext>
            </a:extLst>
          </p:cNvPr>
          <p:cNvSpPr/>
          <p:nvPr/>
        </p:nvSpPr>
        <p:spPr>
          <a:xfrm>
            <a:off x="7084154" y="1011469"/>
            <a:ext cx="2595025" cy="376122"/>
          </a:xfrm>
          <a:prstGeom prst="chevron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Arrow: Chevron 20">
            <a:extLst>
              <a:ext uri="{FF2B5EF4-FFF2-40B4-BE49-F238E27FC236}">
                <a16:creationId xmlns:a16="http://schemas.microsoft.com/office/drawing/2014/main" id="{D3EC90D2-8FDE-50CB-EBE3-DF99398B4559}"/>
              </a:ext>
            </a:extLst>
          </p:cNvPr>
          <p:cNvSpPr/>
          <p:nvPr/>
        </p:nvSpPr>
        <p:spPr>
          <a:xfrm>
            <a:off x="9390843" y="1011468"/>
            <a:ext cx="2595025" cy="376122"/>
          </a:xfrm>
          <a:prstGeom prst="chevron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Arrow: Pentagon 22">
            <a:extLst>
              <a:ext uri="{FF2B5EF4-FFF2-40B4-BE49-F238E27FC236}">
                <a16:creationId xmlns:a16="http://schemas.microsoft.com/office/drawing/2014/main" id="{2AC6AF85-9D4D-8C41-AEE9-099EE3E71912}"/>
              </a:ext>
            </a:extLst>
          </p:cNvPr>
          <p:cNvSpPr/>
          <p:nvPr/>
        </p:nvSpPr>
        <p:spPr>
          <a:xfrm>
            <a:off x="202141" y="1011430"/>
            <a:ext cx="2595025" cy="376122"/>
          </a:xfrm>
          <a:prstGeom prst="homePlate">
            <a:avLst/>
          </a:prstGeom>
          <a:solidFill>
            <a:srgbClr val="CBDDE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1087E15-BC27-88F7-CBA9-4EEAD16362CB}"/>
              </a:ext>
            </a:extLst>
          </p:cNvPr>
          <p:cNvSpPr txBox="1"/>
          <p:nvPr/>
        </p:nvSpPr>
        <p:spPr>
          <a:xfrm>
            <a:off x="202141" y="1013854"/>
            <a:ext cx="233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1: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D0B2CE9-C91F-9365-93F4-1430AAA83584}"/>
              </a:ext>
            </a:extLst>
          </p:cNvPr>
          <p:cNvSpPr txBox="1"/>
          <p:nvPr/>
        </p:nvSpPr>
        <p:spPr>
          <a:xfrm>
            <a:off x="3072546" y="1013854"/>
            <a:ext cx="174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2: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6E28361-2AFF-1B20-AE09-5D309E5DE79D}"/>
              </a:ext>
            </a:extLst>
          </p:cNvPr>
          <p:cNvSpPr txBox="1"/>
          <p:nvPr/>
        </p:nvSpPr>
        <p:spPr>
          <a:xfrm>
            <a:off x="5379234" y="1013854"/>
            <a:ext cx="174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3: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CC04DA3-159D-BD94-C4B8-3B6ECDD21CFB}"/>
              </a:ext>
            </a:extLst>
          </p:cNvPr>
          <p:cNvSpPr txBox="1"/>
          <p:nvPr/>
        </p:nvSpPr>
        <p:spPr>
          <a:xfrm>
            <a:off x="7699146" y="1013854"/>
            <a:ext cx="174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4: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E7DF0C1-F24D-BA9D-7D78-03925DA24E3F}"/>
              </a:ext>
            </a:extLst>
          </p:cNvPr>
          <p:cNvSpPr txBox="1"/>
          <p:nvPr/>
        </p:nvSpPr>
        <p:spPr>
          <a:xfrm>
            <a:off x="10014519" y="1013854"/>
            <a:ext cx="191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5: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879D009-6FAB-4545-B4F6-E700BD2E0945}"/>
              </a:ext>
            </a:extLst>
          </p:cNvPr>
          <p:cNvSpPr/>
          <p:nvPr/>
        </p:nvSpPr>
        <p:spPr>
          <a:xfrm>
            <a:off x="202141" y="1653702"/>
            <a:ext cx="2414059" cy="64936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08080"/>
                </a:solidFill>
              </a:rPr>
              <a:t>What the grid is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CA9D9CF-D999-5D1A-EA20-ED9C68343D20}"/>
              </a:ext>
            </a:extLst>
          </p:cNvPr>
          <p:cNvSpPr/>
          <p:nvPr/>
        </p:nvSpPr>
        <p:spPr>
          <a:xfrm>
            <a:off x="202140" y="2457788"/>
            <a:ext cx="2414059" cy="64936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08080"/>
                </a:solidFill>
              </a:rPr>
              <a:t>How the grid is changing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6FDAC92-F554-05BB-E9EE-D8F1497D11D5}"/>
              </a:ext>
            </a:extLst>
          </p:cNvPr>
          <p:cNvSpPr/>
          <p:nvPr/>
        </p:nvSpPr>
        <p:spPr>
          <a:xfrm>
            <a:off x="202139" y="3261874"/>
            <a:ext cx="2414059" cy="64936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08080"/>
                </a:solidFill>
              </a:rPr>
              <a:t>What network operators are 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FE7C327-901D-BC48-0297-79FF67AD31BB}"/>
              </a:ext>
            </a:extLst>
          </p:cNvPr>
          <p:cNvSpPr/>
          <p:nvPr/>
        </p:nvSpPr>
        <p:spPr>
          <a:xfrm>
            <a:off x="202138" y="4039846"/>
            <a:ext cx="2414059" cy="64936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08080"/>
                </a:solidFill>
              </a:rPr>
              <a:t>How forecasting, network planning &amp; investment works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26AC228-F0AE-AE4C-AFE0-9928DEBD9A05}"/>
              </a:ext>
            </a:extLst>
          </p:cNvPr>
          <p:cNvSpPr/>
          <p:nvPr/>
        </p:nvSpPr>
        <p:spPr>
          <a:xfrm>
            <a:off x="202137" y="4817818"/>
            <a:ext cx="2414059" cy="64936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08080"/>
                </a:solidFill>
              </a:rPr>
              <a:t>What are the constraints locally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DF72653-D239-18AD-6F57-ECD4712EC106}"/>
              </a:ext>
            </a:extLst>
          </p:cNvPr>
          <p:cNvSpPr/>
          <p:nvPr/>
        </p:nvSpPr>
        <p:spPr>
          <a:xfrm>
            <a:off x="202136" y="5595790"/>
            <a:ext cx="2414059" cy="64936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08080"/>
                </a:solidFill>
              </a:rPr>
              <a:t>How is policy changing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55CE81-D767-2EC8-283D-15DA4A5448D5}"/>
              </a:ext>
            </a:extLst>
          </p:cNvPr>
          <p:cNvSpPr txBox="1"/>
          <p:nvPr/>
        </p:nvSpPr>
        <p:spPr>
          <a:xfrm>
            <a:off x="3471181" y="2377043"/>
            <a:ext cx="7780547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>
                <a:solidFill>
                  <a:schemeClr val="bg1"/>
                </a:solidFill>
                <a:effectLst/>
                <a:highlight>
                  <a:srgbClr val="008080"/>
                </a:highlight>
                <a:latin typeface="+mj-lt"/>
                <a:ea typeface="Calibri" panose="020F0502020204030204" pitchFamily="34" charset="0"/>
              </a:rPr>
              <a:t>Session 1: Introductory background briefing</a:t>
            </a:r>
          </a:p>
          <a:p>
            <a:endParaRPr lang="en-GB" sz="1400">
              <a:effectLst/>
              <a:latin typeface="+mj-lt"/>
              <a:ea typeface="Calibri" panose="020F0502020204030204" pitchFamily="34" charset="0"/>
            </a:endParaRPr>
          </a:p>
          <a:p>
            <a:r>
              <a:rPr lang="en-GB" sz="2800">
                <a:effectLst/>
                <a:latin typeface="+mj-lt"/>
                <a:ea typeface="Calibri" panose="020F0502020204030204" pitchFamily="34" charset="0"/>
              </a:rPr>
              <a:t>The first session was dedicated to: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>
                <a:effectLst/>
                <a:latin typeface="+mj-lt"/>
                <a:ea typeface="Calibri" panose="020F0502020204030204" pitchFamily="34" charset="0"/>
              </a:rPr>
              <a:t>Setting out and agreeing the parameters of the review.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>
                <a:effectLst/>
                <a:latin typeface="+mj-lt"/>
                <a:ea typeface="Calibri" panose="020F0502020204030204" pitchFamily="34" charset="0"/>
              </a:rPr>
              <a:t>Delivering a background briefing on the key terms, roles and processes.</a:t>
            </a:r>
          </a:p>
        </p:txBody>
      </p:sp>
    </p:spTree>
    <p:extLst>
      <p:ext uri="{BB962C8B-B14F-4D97-AF65-F5344CB8AC3E}">
        <p14:creationId xmlns:p14="http://schemas.microsoft.com/office/powerpoint/2010/main" val="402471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7FF2956-6318-9206-6980-4CF2A1D5E7DF}"/>
              </a:ext>
            </a:extLst>
          </p:cNvPr>
          <p:cNvCxnSpPr>
            <a:stCxn id="23" idx="2"/>
            <a:endCxn id="53" idx="0"/>
          </p:cNvCxnSpPr>
          <p:nvPr/>
        </p:nvCxnSpPr>
        <p:spPr>
          <a:xfrm>
            <a:off x="1405623" y="1387552"/>
            <a:ext cx="3543" cy="4208238"/>
          </a:xfrm>
          <a:prstGeom prst="line">
            <a:avLst/>
          </a:prstGeom>
          <a:ln>
            <a:solidFill>
              <a:srgbClr val="00808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Rectangle 112">
            <a:extLst>
              <a:ext uri="{FF2B5EF4-FFF2-40B4-BE49-F238E27FC236}">
                <a16:creationId xmlns:a16="http://schemas.microsoft.com/office/drawing/2014/main" id="{F00B2ACD-8481-4111-B61C-1DDE68AB67D2}"/>
              </a:ext>
            </a:extLst>
          </p:cNvPr>
          <p:cNvSpPr/>
          <p:nvPr/>
        </p:nvSpPr>
        <p:spPr>
          <a:xfrm>
            <a:off x="0" y="0"/>
            <a:ext cx="12192000" cy="884921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A9BF6A-AF75-76C0-DEA1-B8B8A87E4F74}"/>
              </a:ext>
            </a:extLst>
          </p:cNvPr>
          <p:cNvSpPr txBox="1"/>
          <p:nvPr/>
        </p:nvSpPr>
        <p:spPr>
          <a:xfrm>
            <a:off x="148347" y="138129"/>
            <a:ext cx="88594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Structure of the process</a:t>
            </a:r>
          </a:p>
        </p:txBody>
      </p:sp>
      <p:sp>
        <p:nvSpPr>
          <p:cNvPr id="1080" name="Rectangle 1079">
            <a:extLst>
              <a:ext uri="{FF2B5EF4-FFF2-40B4-BE49-F238E27FC236}">
                <a16:creationId xmlns:a16="http://schemas.microsoft.com/office/drawing/2014/main" id="{078BDBB4-84CE-DBA3-DC54-225E5B9D3498}"/>
              </a:ext>
            </a:extLst>
          </p:cNvPr>
          <p:cNvSpPr/>
          <p:nvPr/>
        </p:nvSpPr>
        <p:spPr>
          <a:xfrm>
            <a:off x="0" y="6459369"/>
            <a:ext cx="12192000" cy="404761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80" name="Group 1379">
            <a:extLst>
              <a:ext uri="{FF2B5EF4-FFF2-40B4-BE49-F238E27FC236}">
                <a16:creationId xmlns:a16="http://schemas.microsoft.com/office/drawing/2014/main" id="{BAA1368F-61BF-77CB-A7D3-9552527B81E8}"/>
              </a:ext>
            </a:extLst>
          </p:cNvPr>
          <p:cNvGrpSpPr/>
          <p:nvPr/>
        </p:nvGrpSpPr>
        <p:grpSpPr>
          <a:xfrm>
            <a:off x="11097683" y="6513554"/>
            <a:ext cx="1011528" cy="296390"/>
            <a:chOff x="11097683" y="6513554"/>
            <a:chExt cx="1011528" cy="296390"/>
          </a:xfrm>
        </p:grpSpPr>
        <p:sp>
          <p:nvSpPr>
            <p:cNvPr id="1082" name="Oval 1081">
              <a:extLst>
                <a:ext uri="{FF2B5EF4-FFF2-40B4-BE49-F238E27FC236}">
                  <a16:creationId xmlns:a16="http://schemas.microsoft.com/office/drawing/2014/main" id="{C45B63B2-3090-C319-5AD1-E25DDD631276}"/>
                </a:ext>
              </a:extLst>
            </p:cNvPr>
            <p:cNvSpPr/>
            <p:nvPr/>
          </p:nvSpPr>
          <p:spPr>
            <a:xfrm>
              <a:off x="11097683" y="6513554"/>
              <a:ext cx="308091" cy="2944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4" name="Oval 1083">
              <a:extLst>
                <a:ext uri="{FF2B5EF4-FFF2-40B4-BE49-F238E27FC236}">
                  <a16:creationId xmlns:a16="http://schemas.microsoft.com/office/drawing/2014/main" id="{0E17DC78-E0CC-E450-B4B6-AC52B1CBF500}"/>
                </a:ext>
              </a:extLst>
            </p:cNvPr>
            <p:cNvSpPr/>
            <p:nvPr/>
          </p:nvSpPr>
          <p:spPr>
            <a:xfrm>
              <a:off x="11801120" y="6513554"/>
              <a:ext cx="308091" cy="2944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85" name="Graphic 1084" descr="Electric Tower outline">
              <a:extLst>
                <a:ext uri="{FF2B5EF4-FFF2-40B4-BE49-F238E27FC236}">
                  <a16:creationId xmlns:a16="http://schemas.microsoft.com/office/drawing/2014/main" id="{3AA45023-0673-FD4B-F104-F2470A584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121639" y="6536451"/>
              <a:ext cx="260179" cy="248684"/>
            </a:xfrm>
            <a:prstGeom prst="rect">
              <a:avLst/>
            </a:prstGeom>
          </p:spPr>
        </p:pic>
        <p:pic>
          <p:nvPicPr>
            <p:cNvPr id="1086" name="Graphic 1085" descr="Plugged Unplugged outline">
              <a:extLst>
                <a:ext uri="{FF2B5EF4-FFF2-40B4-BE49-F238E27FC236}">
                  <a16:creationId xmlns:a16="http://schemas.microsoft.com/office/drawing/2014/main" id="{A0D770C6-ACB2-5982-4988-94B3E0D11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11816642" y="6545140"/>
              <a:ext cx="277046" cy="264804"/>
            </a:xfrm>
            <a:prstGeom prst="rect">
              <a:avLst/>
            </a:prstGeom>
          </p:spPr>
        </p:pic>
        <p:grpSp>
          <p:nvGrpSpPr>
            <p:cNvPr id="1379" name="Group 1378">
              <a:extLst>
                <a:ext uri="{FF2B5EF4-FFF2-40B4-BE49-F238E27FC236}">
                  <a16:creationId xmlns:a16="http://schemas.microsoft.com/office/drawing/2014/main" id="{0B6F3B84-277D-3FC3-82DF-BE65F2B3C97B}"/>
                </a:ext>
              </a:extLst>
            </p:cNvPr>
            <p:cNvGrpSpPr/>
            <p:nvPr/>
          </p:nvGrpSpPr>
          <p:grpSpPr>
            <a:xfrm>
              <a:off x="11449401" y="6513554"/>
              <a:ext cx="308091" cy="294479"/>
              <a:chOff x="11449401" y="6513554"/>
              <a:chExt cx="308091" cy="294479"/>
            </a:xfrm>
          </p:grpSpPr>
          <p:sp>
            <p:nvSpPr>
              <p:cNvPr id="1083" name="Oval 1082">
                <a:extLst>
                  <a:ext uri="{FF2B5EF4-FFF2-40B4-BE49-F238E27FC236}">
                    <a16:creationId xmlns:a16="http://schemas.microsoft.com/office/drawing/2014/main" id="{5A821A81-0FCB-EEF6-0CCC-CB6014217ECC}"/>
                  </a:ext>
                </a:extLst>
              </p:cNvPr>
              <p:cNvSpPr/>
              <p:nvPr/>
            </p:nvSpPr>
            <p:spPr>
              <a:xfrm>
                <a:off x="11449401" y="6513554"/>
                <a:ext cx="308091" cy="2944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378" name="Picture 1377">
                <a:extLst>
                  <a:ext uri="{FF2B5EF4-FFF2-40B4-BE49-F238E27FC236}">
                    <a16:creationId xmlns:a16="http://schemas.microsoft.com/office/drawing/2014/main" id="{122D4072-5D9D-7948-9936-2EFA256A14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1500649" y="6548617"/>
                <a:ext cx="205593" cy="216373"/>
              </a:xfrm>
              <a:prstGeom prst="rect">
                <a:avLst/>
              </a:prstGeom>
            </p:spPr>
          </p:pic>
        </p:grpSp>
      </p:grpSp>
      <p:pic>
        <p:nvPicPr>
          <p:cNvPr id="1381" name="Picture 1380" descr="A green logo with text&#10;&#10;Description automatically generated">
            <a:extLst>
              <a:ext uri="{FF2B5EF4-FFF2-40B4-BE49-F238E27FC236}">
                <a16:creationId xmlns:a16="http://schemas.microsoft.com/office/drawing/2014/main" id="{97D87714-2992-B0CA-0E12-6819B8A97BF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605" y="163303"/>
            <a:ext cx="1294470" cy="551688"/>
          </a:xfrm>
          <a:prstGeom prst="rect">
            <a:avLst/>
          </a:prstGeom>
        </p:spPr>
      </p:pic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8F5F9D77-C694-2FF3-18E7-268BC7A760D6}"/>
              </a:ext>
            </a:extLst>
          </p:cNvPr>
          <p:cNvSpPr/>
          <p:nvPr/>
        </p:nvSpPr>
        <p:spPr>
          <a:xfrm>
            <a:off x="2470777" y="1011471"/>
            <a:ext cx="2595025" cy="376122"/>
          </a:xfrm>
          <a:prstGeom prst="chevron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FDF31F0D-FB16-1FAF-C8A1-639B9EFAB129}"/>
              </a:ext>
            </a:extLst>
          </p:cNvPr>
          <p:cNvSpPr/>
          <p:nvPr/>
        </p:nvSpPr>
        <p:spPr>
          <a:xfrm>
            <a:off x="4777465" y="1011470"/>
            <a:ext cx="2595025" cy="376122"/>
          </a:xfrm>
          <a:prstGeom prst="chevron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1DDD82E9-0997-0EF9-34B9-DBDFC33C79C3}"/>
              </a:ext>
            </a:extLst>
          </p:cNvPr>
          <p:cNvSpPr/>
          <p:nvPr/>
        </p:nvSpPr>
        <p:spPr>
          <a:xfrm>
            <a:off x="7084154" y="1011469"/>
            <a:ext cx="2595025" cy="376122"/>
          </a:xfrm>
          <a:prstGeom prst="chevron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Arrow: Chevron 20">
            <a:extLst>
              <a:ext uri="{FF2B5EF4-FFF2-40B4-BE49-F238E27FC236}">
                <a16:creationId xmlns:a16="http://schemas.microsoft.com/office/drawing/2014/main" id="{D3EC90D2-8FDE-50CB-EBE3-DF99398B4559}"/>
              </a:ext>
            </a:extLst>
          </p:cNvPr>
          <p:cNvSpPr/>
          <p:nvPr/>
        </p:nvSpPr>
        <p:spPr>
          <a:xfrm>
            <a:off x="9390843" y="1011468"/>
            <a:ext cx="2595025" cy="376122"/>
          </a:xfrm>
          <a:prstGeom prst="chevron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Arrow: Pentagon 22">
            <a:extLst>
              <a:ext uri="{FF2B5EF4-FFF2-40B4-BE49-F238E27FC236}">
                <a16:creationId xmlns:a16="http://schemas.microsoft.com/office/drawing/2014/main" id="{2AC6AF85-9D4D-8C41-AEE9-099EE3E71912}"/>
              </a:ext>
            </a:extLst>
          </p:cNvPr>
          <p:cNvSpPr/>
          <p:nvPr/>
        </p:nvSpPr>
        <p:spPr>
          <a:xfrm>
            <a:off x="202141" y="1011430"/>
            <a:ext cx="2595025" cy="376122"/>
          </a:xfrm>
          <a:prstGeom prst="homePlate">
            <a:avLst/>
          </a:prstGeom>
          <a:solidFill>
            <a:srgbClr val="CBDDE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1087E15-BC27-88F7-CBA9-4EEAD16362CB}"/>
              </a:ext>
            </a:extLst>
          </p:cNvPr>
          <p:cNvSpPr txBox="1"/>
          <p:nvPr/>
        </p:nvSpPr>
        <p:spPr>
          <a:xfrm>
            <a:off x="202141" y="1013854"/>
            <a:ext cx="233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1: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D0B2CE9-C91F-9365-93F4-1430AAA83584}"/>
              </a:ext>
            </a:extLst>
          </p:cNvPr>
          <p:cNvSpPr txBox="1"/>
          <p:nvPr/>
        </p:nvSpPr>
        <p:spPr>
          <a:xfrm>
            <a:off x="3072546" y="1013854"/>
            <a:ext cx="174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2: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6E28361-2AFF-1B20-AE09-5D309E5DE79D}"/>
              </a:ext>
            </a:extLst>
          </p:cNvPr>
          <p:cNvSpPr txBox="1"/>
          <p:nvPr/>
        </p:nvSpPr>
        <p:spPr>
          <a:xfrm>
            <a:off x="5379234" y="1013854"/>
            <a:ext cx="174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3: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CC04DA3-159D-BD94-C4B8-3B6ECDD21CFB}"/>
              </a:ext>
            </a:extLst>
          </p:cNvPr>
          <p:cNvSpPr txBox="1"/>
          <p:nvPr/>
        </p:nvSpPr>
        <p:spPr>
          <a:xfrm>
            <a:off x="7699146" y="1013854"/>
            <a:ext cx="174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4: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E7DF0C1-F24D-BA9D-7D78-03925DA24E3F}"/>
              </a:ext>
            </a:extLst>
          </p:cNvPr>
          <p:cNvSpPr txBox="1"/>
          <p:nvPr/>
        </p:nvSpPr>
        <p:spPr>
          <a:xfrm>
            <a:off x="10014519" y="1013854"/>
            <a:ext cx="191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5: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879D009-6FAB-4545-B4F6-E700BD2E0945}"/>
              </a:ext>
            </a:extLst>
          </p:cNvPr>
          <p:cNvSpPr/>
          <p:nvPr/>
        </p:nvSpPr>
        <p:spPr>
          <a:xfrm>
            <a:off x="202141" y="1653702"/>
            <a:ext cx="2414059" cy="649366"/>
          </a:xfrm>
          <a:prstGeom prst="rect">
            <a:avLst/>
          </a:prstGeom>
          <a:solidFill>
            <a:srgbClr val="CBDDE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08080"/>
                </a:solidFill>
              </a:rPr>
              <a:t>What the grid is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CA9D9CF-D999-5D1A-EA20-ED9C68343D20}"/>
              </a:ext>
            </a:extLst>
          </p:cNvPr>
          <p:cNvSpPr/>
          <p:nvPr/>
        </p:nvSpPr>
        <p:spPr>
          <a:xfrm>
            <a:off x="202140" y="2457788"/>
            <a:ext cx="2414059" cy="64936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08080"/>
                </a:solidFill>
              </a:rPr>
              <a:t>How the grid is changing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6FDAC92-F554-05BB-E9EE-D8F1497D11D5}"/>
              </a:ext>
            </a:extLst>
          </p:cNvPr>
          <p:cNvSpPr/>
          <p:nvPr/>
        </p:nvSpPr>
        <p:spPr>
          <a:xfrm>
            <a:off x="202139" y="3261874"/>
            <a:ext cx="2414059" cy="64936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08080"/>
                </a:solidFill>
              </a:rPr>
              <a:t>What network operators are 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FE7C327-901D-BC48-0297-79FF67AD31BB}"/>
              </a:ext>
            </a:extLst>
          </p:cNvPr>
          <p:cNvSpPr/>
          <p:nvPr/>
        </p:nvSpPr>
        <p:spPr>
          <a:xfrm>
            <a:off x="202138" y="4039846"/>
            <a:ext cx="2414059" cy="64936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08080"/>
                </a:solidFill>
              </a:rPr>
              <a:t>How forecasting, network planning &amp; investment works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26AC228-F0AE-AE4C-AFE0-9928DEBD9A05}"/>
              </a:ext>
            </a:extLst>
          </p:cNvPr>
          <p:cNvSpPr/>
          <p:nvPr/>
        </p:nvSpPr>
        <p:spPr>
          <a:xfrm>
            <a:off x="202137" y="4817818"/>
            <a:ext cx="2414059" cy="64936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08080"/>
                </a:solidFill>
              </a:rPr>
              <a:t>What are the constraints locally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DF72653-D239-18AD-6F57-ECD4712EC106}"/>
              </a:ext>
            </a:extLst>
          </p:cNvPr>
          <p:cNvSpPr/>
          <p:nvPr/>
        </p:nvSpPr>
        <p:spPr>
          <a:xfrm>
            <a:off x="202136" y="5595790"/>
            <a:ext cx="2414059" cy="64936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08080"/>
                </a:solidFill>
              </a:rPr>
              <a:t>How is policy changing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382440-1E6F-1B3B-C8E4-5BB09273F6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38195" y="2071835"/>
            <a:ext cx="6718188" cy="378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02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7FF2956-6318-9206-6980-4CF2A1D5E7DF}"/>
              </a:ext>
            </a:extLst>
          </p:cNvPr>
          <p:cNvCxnSpPr>
            <a:stCxn id="23" idx="2"/>
            <a:endCxn id="53" idx="0"/>
          </p:cNvCxnSpPr>
          <p:nvPr/>
        </p:nvCxnSpPr>
        <p:spPr>
          <a:xfrm>
            <a:off x="1405623" y="1387552"/>
            <a:ext cx="3543" cy="4208238"/>
          </a:xfrm>
          <a:prstGeom prst="line">
            <a:avLst/>
          </a:prstGeom>
          <a:ln>
            <a:solidFill>
              <a:srgbClr val="00808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Rectangle 112">
            <a:extLst>
              <a:ext uri="{FF2B5EF4-FFF2-40B4-BE49-F238E27FC236}">
                <a16:creationId xmlns:a16="http://schemas.microsoft.com/office/drawing/2014/main" id="{F00B2ACD-8481-4111-B61C-1DDE68AB67D2}"/>
              </a:ext>
            </a:extLst>
          </p:cNvPr>
          <p:cNvSpPr/>
          <p:nvPr/>
        </p:nvSpPr>
        <p:spPr>
          <a:xfrm>
            <a:off x="0" y="0"/>
            <a:ext cx="12192000" cy="884921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A9BF6A-AF75-76C0-DEA1-B8B8A87E4F74}"/>
              </a:ext>
            </a:extLst>
          </p:cNvPr>
          <p:cNvSpPr txBox="1"/>
          <p:nvPr/>
        </p:nvSpPr>
        <p:spPr>
          <a:xfrm>
            <a:off x="148347" y="138129"/>
            <a:ext cx="88594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Structure of the process</a:t>
            </a:r>
          </a:p>
        </p:txBody>
      </p:sp>
      <p:sp>
        <p:nvSpPr>
          <p:cNvPr id="1080" name="Rectangle 1079">
            <a:extLst>
              <a:ext uri="{FF2B5EF4-FFF2-40B4-BE49-F238E27FC236}">
                <a16:creationId xmlns:a16="http://schemas.microsoft.com/office/drawing/2014/main" id="{078BDBB4-84CE-DBA3-DC54-225E5B9D3498}"/>
              </a:ext>
            </a:extLst>
          </p:cNvPr>
          <p:cNvSpPr/>
          <p:nvPr/>
        </p:nvSpPr>
        <p:spPr>
          <a:xfrm>
            <a:off x="0" y="6459369"/>
            <a:ext cx="12192000" cy="404761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80" name="Group 1379">
            <a:extLst>
              <a:ext uri="{FF2B5EF4-FFF2-40B4-BE49-F238E27FC236}">
                <a16:creationId xmlns:a16="http://schemas.microsoft.com/office/drawing/2014/main" id="{BAA1368F-61BF-77CB-A7D3-9552527B81E8}"/>
              </a:ext>
            </a:extLst>
          </p:cNvPr>
          <p:cNvGrpSpPr/>
          <p:nvPr/>
        </p:nvGrpSpPr>
        <p:grpSpPr>
          <a:xfrm>
            <a:off x="11097683" y="6513554"/>
            <a:ext cx="1011528" cy="296390"/>
            <a:chOff x="11097683" y="6513554"/>
            <a:chExt cx="1011528" cy="296390"/>
          </a:xfrm>
        </p:grpSpPr>
        <p:sp>
          <p:nvSpPr>
            <p:cNvPr id="1082" name="Oval 1081">
              <a:extLst>
                <a:ext uri="{FF2B5EF4-FFF2-40B4-BE49-F238E27FC236}">
                  <a16:creationId xmlns:a16="http://schemas.microsoft.com/office/drawing/2014/main" id="{C45B63B2-3090-C319-5AD1-E25DDD631276}"/>
                </a:ext>
              </a:extLst>
            </p:cNvPr>
            <p:cNvSpPr/>
            <p:nvPr/>
          </p:nvSpPr>
          <p:spPr>
            <a:xfrm>
              <a:off x="11097683" y="6513554"/>
              <a:ext cx="308091" cy="2944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4" name="Oval 1083">
              <a:extLst>
                <a:ext uri="{FF2B5EF4-FFF2-40B4-BE49-F238E27FC236}">
                  <a16:creationId xmlns:a16="http://schemas.microsoft.com/office/drawing/2014/main" id="{0E17DC78-E0CC-E450-B4B6-AC52B1CBF500}"/>
                </a:ext>
              </a:extLst>
            </p:cNvPr>
            <p:cNvSpPr/>
            <p:nvPr/>
          </p:nvSpPr>
          <p:spPr>
            <a:xfrm>
              <a:off x="11801120" y="6513554"/>
              <a:ext cx="308091" cy="2944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85" name="Graphic 1084" descr="Electric Tower outline">
              <a:extLst>
                <a:ext uri="{FF2B5EF4-FFF2-40B4-BE49-F238E27FC236}">
                  <a16:creationId xmlns:a16="http://schemas.microsoft.com/office/drawing/2014/main" id="{3AA45023-0673-FD4B-F104-F2470A584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121639" y="6536451"/>
              <a:ext cx="260179" cy="248684"/>
            </a:xfrm>
            <a:prstGeom prst="rect">
              <a:avLst/>
            </a:prstGeom>
          </p:spPr>
        </p:pic>
        <p:pic>
          <p:nvPicPr>
            <p:cNvPr id="1086" name="Graphic 1085" descr="Plugged Unplugged outline">
              <a:extLst>
                <a:ext uri="{FF2B5EF4-FFF2-40B4-BE49-F238E27FC236}">
                  <a16:creationId xmlns:a16="http://schemas.microsoft.com/office/drawing/2014/main" id="{A0D770C6-ACB2-5982-4988-94B3E0D11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11816642" y="6545140"/>
              <a:ext cx="277046" cy="264804"/>
            </a:xfrm>
            <a:prstGeom prst="rect">
              <a:avLst/>
            </a:prstGeom>
          </p:spPr>
        </p:pic>
        <p:grpSp>
          <p:nvGrpSpPr>
            <p:cNvPr id="1379" name="Group 1378">
              <a:extLst>
                <a:ext uri="{FF2B5EF4-FFF2-40B4-BE49-F238E27FC236}">
                  <a16:creationId xmlns:a16="http://schemas.microsoft.com/office/drawing/2014/main" id="{0B6F3B84-277D-3FC3-82DF-BE65F2B3C97B}"/>
                </a:ext>
              </a:extLst>
            </p:cNvPr>
            <p:cNvGrpSpPr/>
            <p:nvPr/>
          </p:nvGrpSpPr>
          <p:grpSpPr>
            <a:xfrm>
              <a:off x="11449401" y="6513554"/>
              <a:ext cx="308091" cy="294479"/>
              <a:chOff x="11449401" y="6513554"/>
              <a:chExt cx="308091" cy="294479"/>
            </a:xfrm>
          </p:grpSpPr>
          <p:sp>
            <p:nvSpPr>
              <p:cNvPr id="1083" name="Oval 1082">
                <a:extLst>
                  <a:ext uri="{FF2B5EF4-FFF2-40B4-BE49-F238E27FC236}">
                    <a16:creationId xmlns:a16="http://schemas.microsoft.com/office/drawing/2014/main" id="{5A821A81-0FCB-EEF6-0CCC-CB6014217ECC}"/>
                  </a:ext>
                </a:extLst>
              </p:cNvPr>
              <p:cNvSpPr/>
              <p:nvPr/>
            </p:nvSpPr>
            <p:spPr>
              <a:xfrm>
                <a:off x="11449401" y="6513554"/>
                <a:ext cx="308091" cy="2944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378" name="Picture 1377">
                <a:extLst>
                  <a:ext uri="{FF2B5EF4-FFF2-40B4-BE49-F238E27FC236}">
                    <a16:creationId xmlns:a16="http://schemas.microsoft.com/office/drawing/2014/main" id="{122D4072-5D9D-7948-9936-2EFA256A14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1500649" y="6548617"/>
                <a:ext cx="205593" cy="216373"/>
              </a:xfrm>
              <a:prstGeom prst="rect">
                <a:avLst/>
              </a:prstGeom>
            </p:spPr>
          </p:pic>
        </p:grpSp>
      </p:grpSp>
      <p:pic>
        <p:nvPicPr>
          <p:cNvPr id="1381" name="Picture 1380" descr="A green logo with text&#10;&#10;Description automatically generated">
            <a:extLst>
              <a:ext uri="{FF2B5EF4-FFF2-40B4-BE49-F238E27FC236}">
                <a16:creationId xmlns:a16="http://schemas.microsoft.com/office/drawing/2014/main" id="{97D87714-2992-B0CA-0E12-6819B8A97BF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605" y="163303"/>
            <a:ext cx="1294470" cy="551688"/>
          </a:xfrm>
          <a:prstGeom prst="rect">
            <a:avLst/>
          </a:prstGeom>
        </p:spPr>
      </p:pic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8F5F9D77-C694-2FF3-18E7-268BC7A760D6}"/>
              </a:ext>
            </a:extLst>
          </p:cNvPr>
          <p:cNvSpPr/>
          <p:nvPr/>
        </p:nvSpPr>
        <p:spPr>
          <a:xfrm>
            <a:off x="2470777" y="1011471"/>
            <a:ext cx="2595025" cy="376122"/>
          </a:xfrm>
          <a:prstGeom prst="chevron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FDF31F0D-FB16-1FAF-C8A1-639B9EFAB129}"/>
              </a:ext>
            </a:extLst>
          </p:cNvPr>
          <p:cNvSpPr/>
          <p:nvPr/>
        </p:nvSpPr>
        <p:spPr>
          <a:xfrm>
            <a:off x="4777465" y="1011470"/>
            <a:ext cx="2595025" cy="376122"/>
          </a:xfrm>
          <a:prstGeom prst="chevron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1DDD82E9-0997-0EF9-34B9-DBDFC33C79C3}"/>
              </a:ext>
            </a:extLst>
          </p:cNvPr>
          <p:cNvSpPr/>
          <p:nvPr/>
        </p:nvSpPr>
        <p:spPr>
          <a:xfrm>
            <a:off x="7084154" y="1011469"/>
            <a:ext cx="2595025" cy="376122"/>
          </a:xfrm>
          <a:prstGeom prst="chevron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Arrow: Chevron 20">
            <a:extLst>
              <a:ext uri="{FF2B5EF4-FFF2-40B4-BE49-F238E27FC236}">
                <a16:creationId xmlns:a16="http://schemas.microsoft.com/office/drawing/2014/main" id="{D3EC90D2-8FDE-50CB-EBE3-DF99398B4559}"/>
              </a:ext>
            </a:extLst>
          </p:cNvPr>
          <p:cNvSpPr/>
          <p:nvPr/>
        </p:nvSpPr>
        <p:spPr>
          <a:xfrm>
            <a:off x="9390843" y="1011468"/>
            <a:ext cx="2595025" cy="376122"/>
          </a:xfrm>
          <a:prstGeom prst="chevron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Arrow: Pentagon 22">
            <a:extLst>
              <a:ext uri="{FF2B5EF4-FFF2-40B4-BE49-F238E27FC236}">
                <a16:creationId xmlns:a16="http://schemas.microsoft.com/office/drawing/2014/main" id="{2AC6AF85-9D4D-8C41-AEE9-099EE3E71912}"/>
              </a:ext>
            </a:extLst>
          </p:cNvPr>
          <p:cNvSpPr/>
          <p:nvPr/>
        </p:nvSpPr>
        <p:spPr>
          <a:xfrm>
            <a:off x="202141" y="1011430"/>
            <a:ext cx="2595025" cy="376122"/>
          </a:xfrm>
          <a:prstGeom prst="homePlate">
            <a:avLst/>
          </a:prstGeom>
          <a:solidFill>
            <a:srgbClr val="CBDDE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1087E15-BC27-88F7-CBA9-4EEAD16362CB}"/>
              </a:ext>
            </a:extLst>
          </p:cNvPr>
          <p:cNvSpPr txBox="1"/>
          <p:nvPr/>
        </p:nvSpPr>
        <p:spPr>
          <a:xfrm>
            <a:off x="202141" y="1013854"/>
            <a:ext cx="233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1: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D0B2CE9-C91F-9365-93F4-1430AAA83584}"/>
              </a:ext>
            </a:extLst>
          </p:cNvPr>
          <p:cNvSpPr txBox="1"/>
          <p:nvPr/>
        </p:nvSpPr>
        <p:spPr>
          <a:xfrm>
            <a:off x="3072546" y="1013854"/>
            <a:ext cx="174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2: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6E28361-2AFF-1B20-AE09-5D309E5DE79D}"/>
              </a:ext>
            </a:extLst>
          </p:cNvPr>
          <p:cNvSpPr txBox="1"/>
          <p:nvPr/>
        </p:nvSpPr>
        <p:spPr>
          <a:xfrm>
            <a:off x="5379234" y="1013854"/>
            <a:ext cx="174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3: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CC04DA3-159D-BD94-C4B8-3B6ECDD21CFB}"/>
              </a:ext>
            </a:extLst>
          </p:cNvPr>
          <p:cNvSpPr txBox="1"/>
          <p:nvPr/>
        </p:nvSpPr>
        <p:spPr>
          <a:xfrm>
            <a:off x="7699146" y="1013854"/>
            <a:ext cx="174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4: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E7DF0C1-F24D-BA9D-7D78-03925DA24E3F}"/>
              </a:ext>
            </a:extLst>
          </p:cNvPr>
          <p:cNvSpPr txBox="1"/>
          <p:nvPr/>
        </p:nvSpPr>
        <p:spPr>
          <a:xfrm>
            <a:off x="10014519" y="1013854"/>
            <a:ext cx="191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>
                <a:solidFill>
                  <a:srgbClr val="00808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5: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879D009-6FAB-4545-B4F6-E700BD2E0945}"/>
              </a:ext>
            </a:extLst>
          </p:cNvPr>
          <p:cNvSpPr/>
          <p:nvPr/>
        </p:nvSpPr>
        <p:spPr>
          <a:xfrm>
            <a:off x="202141" y="1653702"/>
            <a:ext cx="2414059" cy="64936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08080"/>
                </a:solidFill>
              </a:rPr>
              <a:t>What the grid is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CA9D9CF-D999-5D1A-EA20-ED9C68343D20}"/>
              </a:ext>
            </a:extLst>
          </p:cNvPr>
          <p:cNvSpPr/>
          <p:nvPr/>
        </p:nvSpPr>
        <p:spPr>
          <a:xfrm>
            <a:off x="202140" y="2457788"/>
            <a:ext cx="2414059" cy="649366"/>
          </a:xfrm>
          <a:prstGeom prst="rect">
            <a:avLst/>
          </a:prstGeom>
          <a:solidFill>
            <a:srgbClr val="CBDDE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08080"/>
                </a:solidFill>
              </a:rPr>
              <a:t>How the grid is changing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6FDAC92-F554-05BB-E9EE-D8F1497D11D5}"/>
              </a:ext>
            </a:extLst>
          </p:cNvPr>
          <p:cNvSpPr/>
          <p:nvPr/>
        </p:nvSpPr>
        <p:spPr>
          <a:xfrm>
            <a:off x="202139" y="3261874"/>
            <a:ext cx="2414059" cy="64936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08080"/>
                </a:solidFill>
              </a:rPr>
              <a:t>What network operators are 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FE7C327-901D-BC48-0297-79FF67AD31BB}"/>
              </a:ext>
            </a:extLst>
          </p:cNvPr>
          <p:cNvSpPr/>
          <p:nvPr/>
        </p:nvSpPr>
        <p:spPr>
          <a:xfrm>
            <a:off x="202138" y="4039846"/>
            <a:ext cx="2414059" cy="64936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08080"/>
                </a:solidFill>
              </a:rPr>
              <a:t>How forecasting, network planning &amp; investment works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26AC228-F0AE-AE4C-AFE0-9928DEBD9A05}"/>
              </a:ext>
            </a:extLst>
          </p:cNvPr>
          <p:cNvSpPr/>
          <p:nvPr/>
        </p:nvSpPr>
        <p:spPr>
          <a:xfrm>
            <a:off x="202137" y="4817818"/>
            <a:ext cx="2414059" cy="64936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08080"/>
                </a:solidFill>
              </a:rPr>
              <a:t>What are the constraints locally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DF72653-D239-18AD-6F57-ECD4712EC106}"/>
              </a:ext>
            </a:extLst>
          </p:cNvPr>
          <p:cNvSpPr/>
          <p:nvPr/>
        </p:nvSpPr>
        <p:spPr>
          <a:xfrm>
            <a:off x="202136" y="5595790"/>
            <a:ext cx="2414059" cy="64936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rgbClr val="008080"/>
                </a:solidFill>
              </a:rPr>
              <a:t>How is policy changing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C8CBF4-15AB-92C6-C954-38E8204BAD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97166" y="1539405"/>
            <a:ext cx="4648200" cy="26193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D45019-3146-851F-16CB-54F9BCA7370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72490" y="3561604"/>
            <a:ext cx="464820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32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4121</Words>
  <Application>Microsoft Office PowerPoint</Application>
  <PresentationFormat>Widescreen</PresentationFormat>
  <Paragraphs>574</Paragraphs>
  <Slides>47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6" baseType="lpstr">
      <vt:lpstr>Aptos</vt:lpstr>
      <vt:lpstr>Aptos Display</vt:lpstr>
      <vt:lpstr>Arial</vt:lpstr>
      <vt:lpstr>Calibri</vt:lpstr>
      <vt:lpstr>poppins</vt:lpstr>
      <vt:lpstr>Roboto</vt:lpstr>
      <vt:lpstr>Symbol</vt:lpstr>
      <vt:lpstr>Wingdings</vt:lpstr>
      <vt:lpstr>Office Theme</vt:lpstr>
      <vt:lpstr>Getting buy-in for a LAEP:  Steps for a Scrutiny Grid Review  11 February 2025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Dorset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Dorset Council Scrutiny’s Grid Capacity Review APSE Energy Webinar  18 June 2024</dc:title>
  <dc:creator>Carl Warom</dc:creator>
  <cp:lastModifiedBy>Carl Warom</cp:lastModifiedBy>
  <cp:revision>2</cp:revision>
  <dcterms:created xsi:type="dcterms:W3CDTF">2024-06-17T17:50:22Z</dcterms:created>
  <dcterms:modified xsi:type="dcterms:W3CDTF">2025-02-27T11:44:21Z</dcterms:modified>
</cp:coreProperties>
</file>